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74" r:id="rId3"/>
    <p:sldId id="277" r:id="rId4"/>
    <p:sldId id="270" r:id="rId5"/>
    <p:sldId id="285" r:id="rId6"/>
    <p:sldId id="286" r:id="rId7"/>
    <p:sldId id="287" r:id="rId8"/>
    <p:sldId id="289" r:id="rId9"/>
    <p:sldId id="27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05"/>
    <a:srgbClr val="2BF930"/>
    <a:srgbClr val="06D4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4">
                <a:tint val="45000"/>
                <a:satMod val="400000"/>
              </a:schemeClr>
            </a:duotone>
            <a:lum bright="16000" contrast="31000"/>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22.05.2020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44016" y="188640"/>
            <a:ext cx="9612560" cy="6551478"/>
            <a:chOff x="-144016" y="188640"/>
            <a:chExt cx="9612560" cy="6551478"/>
          </a:xfrm>
        </p:grpSpPr>
        <p:sp>
          <p:nvSpPr>
            <p:cNvPr id="2" name="Прямоугольник 1"/>
            <p:cNvSpPr/>
            <p:nvPr/>
          </p:nvSpPr>
          <p:spPr>
            <a:xfrm>
              <a:off x="107504" y="2060848"/>
              <a:ext cx="3744416" cy="923330"/>
            </a:xfrm>
            <a:prstGeom prst="rect">
              <a:avLst/>
            </a:prstGeom>
            <a:noFill/>
          </p:spPr>
          <p:txBody>
            <a:bodyPr wrap="square" lIns="91440" tIns="45720" rIns="91440" bIns="45720">
              <a:spAutoFit/>
            </a:bodyPr>
            <a:lstStyle/>
            <a:p>
              <a:pPr algn="ctr"/>
              <a:endParaRPr lang="ru-RU" sz="5400" b="1" cap="none" spc="0" dirty="0">
                <a:ln w="10541" cmpd="sng">
                  <a:solidFill>
                    <a:schemeClr val="accent1">
                      <a:shade val="88000"/>
                      <a:satMod val="110000"/>
                    </a:schemeClr>
                  </a:solidFill>
                  <a:prstDash val="solid"/>
                </a:ln>
                <a:solidFill>
                  <a:schemeClr val="tx2">
                    <a:lumMod val="50000"/>
                  </a:schemeClr>
                </a:solidFill>
                <a:effectLst/>
                <a:latin typeface="Arno Pro" pitchFamily="18" charset="0"/>
              </a:endParaRPr>
            </a:p>
          </p:txBody>
        </p:sp>
        <p:sp>
          <p:nvSpPr>
            <p:cNvPr id="3" name="Прямоугольник 2"/>
            <p:cNvSpPr/>
            <p:nvPr/>
          </p:nvSpPr>
          <p:spPr>
            <a:xfrm>
              <a:off x="-144016" y="188640"/>
              <a:ext cx="9612560" cy="523220"/>
            </a:xfrm>
            <a:prstGeom prst="rect">
              <a:avLst/>
            </a:prstGeom>
            <a:noFill/>
          </p:spPr>
          <p:txBody>
            <a:bodyPr wrap="square" lIns="91440" tIns="45720" rIns="91440" bIns="4572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Комплекс дыхательной гимнастики</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1739750" y="3645024"/>
              <a:ext cx="441146" cy="707886"/>
            </a:xfrm>
            <a:prstGeom prst="rect">
              <a:avLst/>
            </a:prstGeom>
            <a:noFill/>
          </p:spPr>
          <p:txBody>
            <a:bodyPr wrap="none" lIns="91440" tIns="45720" rIns="91440" bIns="45720">
              <a:spAutoFit/>
            </a:bodyPr>
            <a:lstStyle/>
            <a:p>
              <a:pPr algn="ctr"/>
              <a:r>
                <a:rPr lang="ru-RU" sz="2000" b="1" cap="all" dirty="0" smtClean="0">
                  <a:ln w="9000" cmpd="sng">
                    <a:solidFill>
                      <a:schemeClr val="accent4">
                        <a:shade val="50000"/>
                        <a:satMod val="120000"/>
                      </a:schemeClr>
                    </a:solidFill>
                    <a:prstDash val="solid"/>
                  </a:ln>
                  <a:solidFill>
                    <a:srgbClr val="035D05"/>
                  </a:solidFill>
                  <a:effectLst>
                    <a:reflection blurRad="12700" stA="28000" endPos="45000" dist="1000" dir="5400000" sy="-100000" algn="bl" rotWithShape="0"/>
                  </a:effectLst>
                </a:rPr>
                <a:t>    </a:t>
              </a:r>
            </a:p>
            <a:p>
              <a:pPr algn="ctr"/>
              <a:endParaRPr lang="ru-RU" sz="2000" b="1" cap="all" dirty="0">
                <a:ln w="9000" cmpd="sng">
                  <a:solidFill>
                    <a:schemeClr val="accent4">
                      <a:shade val="50000"/>
                      <a:satMod val="120000"/>
                    </a:schemeClr>
                  </a:solidFill>
                  <a:prstDash val="solid"/>
                </a:ln>
                <a:solidFill>
                  <a:srgbClr val="035D05"/>
                </a:solidFill>
                <a:effectLst>
                  <a:reflection blurRad="12700" stA="28000" endPos="45000" dist="1000" dir="5400000" sy="-100000" algn="bl" rotWithShape="0"/>
                </a:effectLst>
              </a:endParaRPr>
            </a:p>
          </p:txBody>
        </p:sp>
        <p:sp>
          <p:nvSpPr>
            <p:cNvPr id="5" name="Прямоугольник 4"/>
            <p:cNvSpPr/>
            <p:nvPr/>
          </p:nvSpPr>
          <p:spPr>
            <a:xfrm>
              <a:off x="611560" y="5733256"/>
              <a:ext cx="7704856" cy="521970"/>
            </a:xfrm>
            <a:prstGeom prst="rect">
              <a:avLst/>
            </a:prstGeom>
            <a:noFill/>
          </p:spPr>
          <p:txBody>
            <a:bodyPr wrap="square" lIns="91440" tIns="45720" rIns="91440" bIns="45720">
              <a:spAutoFit/>
            </a:bodyPr>
            <a:lstStyle/>
            <a:p>
              <a:pPr algn="ctr"/>
              <a:endParaRPr lang="ru-RU" sz="2800" b="1" dirty="0">
                <a:ln w="1905"/>
                <a:solidFill>
                  <a:srgbClr val="035D05"/>
                </a:solidFill>
                <a:effectLst>
                  <a:innerShdw blurRad="69850" dist="43180" dir="5400000">
                    <a:srgbClr val="000000">
                      <a:alpha val="65000"/>
                    </a:srgbClr>
                  </a:innerShdw>
                </a:effectLst>
              </a:endParaRPr>
            </a:p>
          </p:txBody>
        </p:sp>
        <p:sp>
          <p:nvSpPr>
            <p:cNvPr id="9" name="Прямоугольник 8"/>
            <p:cNvSpPr/>
            <p:nvPr/>
          </p:nvSpPr>
          <p:spPr>
            <a:xfrm>
              <a:off x="4479634" y="2967335"/>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611560" y="6218148"/>
              <a:ext cx="7704856" cy="521970"/>
            </a:xfrm>
            <a:prstGeom prst="rect">
              <a:avLst/>
            </a:prstGeom>
            <a:noFill/>
          </p:spPr>
          <p:txBody>
            <a:bodyPr wrap="square" lIns="91440" tIns="45720" rIns="91440" bIns="45720">
              <a:spAutoFit/>
            </a:bodyPr>
            <a:lstStyle/>
            <a:p>
              <a:pPr algn="ctr"/>
              <a:r>
                <a:rPr lang="ru-RU" sz="2800" b="1" dirty="0" smtClean="0">
                  <a:ln w="1905"/>
                  <a:solidFill>
                    <a:srgbClr val="035D05"/>
                  </a:solidFill>
                  <a:effectLst>
                    <a:innerShdw blurRad="69850" dist="43180" dir="5400000">
                      <a:srgbClr val="000000">
                        <a:alpha val="65000"/>
                      </a:srgbClr>
                    </a:innerShdw>
                  </a:effectLst>
                </a:rPr>
                <a:t>Воспитатель:  </a:t>
              </a:r>
              <a:r>
                <a:rPr lang="ru-RU" sz="2800" b="1" dirty="0" err="1" smtClean="0">
                  <a:ln w="1905"/>
                  <a:solidFill>
                    <a:srgbClr val="035D05"/>
                  </a:solidFill>
                  <a:effectLst>
                    <a:innerShdw blurRad="69850" dist="43180" dir="5400000">
                      <a:srgbClr val="000000">
                        <a:alpha val="65000"/>
                      </a:srgbClr>
                    </a:innerShdw>
                  </a:effectLst>
                </a:rPr>
                <a:t>Оревина</a:t>
              </a:r>
              <a:r>
                <a:rPr lang="ru-RU" sz="2800" b="1" dirty="0" smtClean="0">
                  <a:ln w="1905"/>
                  <a:solidFill>
                    <a:srgbClr val="035D05"/>
                  </a:solidFill>
                  <a:effectLst>
                    <a:innerShdw blurRad="69850" dist="43180" dir="5400000">
                      <a:srgbClr val="000000">
                        <a:alpha val="65000"/>
                      </a:srgbClr>
                    </a:innerShdw>
                  </a:effectLst>
                </a:rPr>
                <a:t> И.М. </a:t>
              </a:r>
              <a:endParaRPr lang="ru-RU" sz="2800" b="1" dirty="0">
                <a:ln w="1905"/>
                <a:solidFill>
                  <a:srgbClr val="035D05"/>
                </a:solidFill>
                <a:effectLst>
                  <a:innerShdw blurRad="69850" dist="43180" dir="5400000">
                    <a:srgbClr val="000000">
                      <a:alpha val="65000"/>
                    </a:srgbClr>
                  </a:innerShdw>
                </a:effectLs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708628" y="1412776"/>
            <a:ext cx="6191118" cy="4728721"/>
            <a:chOff x="1712718" y="1484784"/>
            <a:chExt cx="6443229" cy="4728721"/>
          </a:xfrm>
        </p:grpSpPr>
        <p:sp>
          <p:nvSpPr>
            <p:cNvPr id="1025" name="Rectangle 1"/>
            <p:cNvSpPr>
              <a:spLocks noChangeArrowheads="1"/>
            </p:cNvSpPr>
            <p:nvPr/>
          </p:nvSpPr>
          <p:spPr bwMode="auto">
            <a:xfrm>
              <a:off x="1720280" y="1484784"/>
              <a:ext cx="5685339" cy="64633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541655" algn="just" defTabSz="914400" rtl="0" eaLnBrk="1" fontAlgn="base" latinLnBrk="0" hangingPunct="1">
                <a:lnSpc>
                  <a:spcPct val="100000"/>
                </a:lnSpc>
                <a:spcBef>
                  <a:spcPct val="0"/>
                </a:spcBef>
                <a:spcAft>
                  <a:spcPct val="0"/>
                </a:spcAft>
                <a:buClrTx/>
                <a:buSzTx/>
                <a:buFontTx/>
                <a:buNone/>
              </a:pPr>
              <a:r>
                <a:rPr lang="ru-RU" dirty="0" smtClean="0">
                  <a:solidFill>
                    <a:srgbClr val="002060"/>
                  </a:solidFill>
                  <a:ea typeface="Times New Roman" panose="02020603050405020304" pitchFamily="18" charset="0"/>
                  <a:cs typeface="Arial" panose="020B0604020202020204" pitchFamily="34" charset="0"/>
                </a:rPr>
                <a:t>1. У</a:t>
              </a:r>
              <a:r>
                <a:rPr kumimoji="0" lang="ru-RU"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чить детей прислушиваться к своему дыханию</a:t>
              </a:r>
            </a:p>
            <a:p>
              <a:pPr marL="0" marR="0" lvl="0" indent="541655" algn="just"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Прямоугольник 2"/>
            <p:cNvSpPr/>
            <p:nvPr/>
          </p:nvSpPr>
          <p:spPr>
            <a:xfrm>
              <a:off x="2303044" y="5013176"/>
              <a:ext cx="4571999" cy="1200329"/>
            </a:xfrm>
            <a:prstGeom prst="rect">
              <a:avLst/>
            </a:prstGeom>
          </p:spPr>
          <p:txBody>
            <a:bodyPr>
              <a:spAutoFit/>
            </a:bodyPr>
            <a:lstStyle/>
            <a:p>
              <a:r>
                <a:rPr lang="ru-RU" dirty="0" smtClean="0">
                  <a:solidFill>
                    <a:srgbClr val="002060"/>
                  </a:solidFill>
                </a:rPr>
                <a:t>5. Расслаблять и восстанавливать организм  после физической нагрузки и эмоционального возбуждения; </a:t>
              </a:r>
            </a:p>
            <a:p>
              <a:r>
                <a:rPr lang="ru-RU" dirty="0" smtClean="0">
                  <a:solidFill>
                    <a:srgbClr val="002060"/>
                  </a:solidFill>
                </a:rPr>
                <a:t>регулировать процесс дыхания</a:t>
              </a:r>
              <a:endParaRPr lang="ru-RU" dirty="0">
                <a:solidFill>
                  <a:srgbClr val="002060"/>
                </a:solidFill>
              </a:endParaRPr>
            </a:p>
          </p:txBody>
        </p:sp>
        <p:sp>
          <p:nvSpPr>
            <p:cNvPr id="5" name="Прямоугольник 4"/>
            <p:cNvSpPr/>
            <p:nvPr/>
          </p:nvSpPr>
          <p:spPr>
            <a:xfrm>
              <a:off x="2303045" y="2924944"/>
              <a:ext cx="4572000" cy="923330"/>
            </a:xfrm>
            <a:prstGeom prst="rect">
              <a:avLst/>
            </a:prstGeom>
          </p:spPr>
          <p:txBody>
            <a:bodyPr>
              <a:spAutoFit/>
            </a:bodyPr>
            <a:lstStyle/>
            <a:p>
              <a:r>
                <a:rPr lang="ru-RU" dirty="0" smtClean="0">
                  <a:solidFill>
                    <a:srgbClr val="002060"/>
                  </a:solidFill>
                </a:rPr>
                <a:t>3. Укреплять мышцы органов брюшной полости, осуществлять вентиляцию нижней части легких</a:t>
              </a:r>
              <a:endParaRPr lang="ru-RU" dirty="0">
                <a:solidFill>
                  <a:srgbClr val="002060"/>
                </a:solidFill>
              </a:endParaRPr>
            </a:p>
          </p:txBody>
        </p:sp>
        <p:sp>
          <p:nvSpPr>
            <p:cNvPr id="1026" name="Rectangle 2"/>
            <p:cNvSpPr>
              <a:spLocks noChangeArrowheads="1"/>
            </p:cNvSpPr>
            <p:nvPr/>
          </p:nvSpPr>
          <p:spPr bwMode="auto">
            <a:xfrm>
              <a:off x="1712718" y="2060848"/>
              <a:ext cx="6443229" cy="64633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541655" algn="just" defTabSz="914400" rtl="0" eaLnBrk="1" fontAlgn="base" latinLnBrk="0" hangingPunct="1">
                <a:lnSpc>
                  <a:spcPct val="100000"/>
                </a:lnSpc>
                <a:spcBef>
                  <a:spcPct val="0"/>
                </a:spcBef>
                <a:spcAft>
                  <a:spcPct val="0"/>
                </a:spcAft>
                <a:buClrTx/>
                <a:buSzTx/>
                <a:buFontTx/>
                <a:buNone/>
              </a:pPr>
              <a:r>
                <a:rPr kumimoji="0" lang="ru-RU"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2. Укреплять и стимулировать верхние дыхательные </a:t>
              </a:r>
            </a:p>
            <a:p>
              <a:pPr marL="0" marR="0" lvl="0" indent="541655" algn="just" defTabSz="914400" rtl="0" eaLnBrk="1" fontAlgn="base" latinLnBrk="0" hangingPunct="1">
                <a:lnSpc>
                  <a:spcPct val="100000"/>
                </a:lnSpc>
                <a:spcBef>
                  <a:spcPct val="0"/>
                </a:spcBef>
                <a:spcAft>
                  <a:spcPct val="0"/>
                </a:spcAft>
                <a:buClrTx/>
                <a:buSzTx/>
                <a:buFontTx/>
                <a:buNone/>
              </a:pPr>
              <a:r>
                <a:rPr kumimoji="0" lang="ru-RU"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пути, обеспечивая вентиляцию верхних отделов легких</a:t>
              </a:r>
              <a:endParaRPr kumimoji="0" lang="ru-RU" b="0" i="0" u="none" strike="noStrike" cap="none" normalizeH="0" baseline="0" dirty="0" smtClean="0">
                <a:ln>
                  <a:noFill/>
                </a:ln>
                <a:solidFill>
                  <a:srgbClr val="002060"/>
                </a:solidFill>
                <a:effectLst/>
                <a:cs typeface="Arial" panose="020B0604020202020204" pitchFamily="34" charset="0"/>
              </a:endParaRPr>
            </a:p>
          </p:txBody>
        </p:sp>
        <p:sp>
          <p:nvSpPr>
            <p:cNvPr id="7" name="Прямоугольник 6"/>
            <p:cNvSpPr/>
            <p:nvPr/>
          </p:nvSpPr>
          <p:spPr>
            <a:xfrm>
              <a:off x="2303044" y="4077072"/>
              <a:ext cx="4571999" cy="646331"/>
            </a:xfrm>
            <a:prstGeom prst="rect">
              <a:avLst/>
            </a:prstGeom>
          </p:spPr>
          <p:txBody>
            <a:bodyPr>
              <a:spAutoFit/>
            </a:bodyPr>
            <a:lstStyle/>
            <a:p>
              <a:r>
                <a:rPr lang="ru-RU" dirty="0" smtClean="0">
                  <a:solidFill>
                    <a:srgbClr val="002060"/>
                  </a:solidFill>
                </a:rPr>
                <a:t>4. Укреплять дыхательные мышцы всей дыхательной системы</a:t>
              </a:r>
              <a:endParaRPr lang="ru-RU" dirty="0">
                <a:solidFill>
                  <a:srgbClr val="002060"/>
                </a:solidFill>
              </a:endParaRPr>
            </a:p>
          </p:txBody>
        </p:sp>
      </p:grpSp>
      <p:sp>
        <p:nvSpPr>
          <p:cNvPr id="11" name="Прямоугольник 10"/>
          <p:cNvSpPr/>
          <p:nvPr/>
        </p:nvSpPr>
        <p:spPr>
          <a:xfrm>
            <a:off x="467544" y="188640"/>
            <a:ext cx="8318303" cy="1200329"/>
          </a:xfrm>
          <a:prstGeom prst="rect">
            <a:avLst/>
          </a:prstGeom>
          <a:noFill/>
        </p:spPr>
        <p:txBody>
          <a:bodyPr wrap="none" lIns="91440" tIns="45720" rIns="91440" bIns="45720">
            <a:spAutoFit/>
          </a:bodyPr>
          <a:lstStyle/>
          <a:p>
            <a:pPr lvl="0" algn="ctr" fontAlgn="base">
              <a:spcBef>
                <a:spcPct val="0"/>
              </a:spcBef>
              <a:spcAft>
                <a:spcPct val="0"/>
              </a:spcAft>
            </a:pP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a typeface="Times New Roman" panose="02020603050405020304" pitchFamily="18" charset="0"/>
                <a:cs typeface="Arial" panose="020B0604020202020204" pitchFamily="34" charset="0"/>
              </a:rPr>
              <a:t>ЦЕЛИ </a:t>
            </a:r>
          </a:p>
          <a:p>
            <a:pPr lvl="0" algn="ctr" fontAlgn="base">
              <a:spcBef>
                <a:spcPct val="0"/>
              </a:spcBef>
              <a:spcAft>
                <a:spcPct val="0"/>
              </a:spcAft>
            </a:pP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a typeface="Times New Roman" panose="02020603050405020304" pitchFamily="18" charset="0"/>
                <a:cs typeface="Arial" panose="020B0604020202020204" pitchFamily="34" charset="0"/>
              </a:rPr>
              <a:t>дыхательной гимнастики: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00808"/>
            <a:ext cx="5616624" cy="2584450"/>
          </a:xfrm>
          <a:prstGeom prst="rect">
            <a:avLst/>
          </a:prstGeom>
        </p:spPr>
        <p:txBody>
          <a:bodyPr wrap="square">
            <a:spAutoFit/>
          </a:bodyPr>
          <a:lstStyle/>
          <a:p>
            <a:r>
              <a:rPr lang="ru-RU" dirty="0" smtClean="0">
                <a:solidFill>
                  <a:srgbClr val="002060"/>
                </a:solidFill>
              </a:rPr>
              <a:t> Родители предварительно должны сами освоить дыхательные упражнения</a:t>
            </a:r>
          </a:p>
          <a:p>
            <a:endParaRPr lang="ru-RU" dirty="0" smtClean="0">
              <a:solidFill>
                <a:srgbClr val="002060"/>
              </a:solidFill>
            </a:endParaRPr>
          </a:p>
          <a:p>
            <a:r>
              <a:rPr lang="ru-RU" dirty="0" smtClean="0">
                <a:solidFill>
                  <a:srgbClr val="002060"/>
                </a:solidFill>
              </a:rPr>
              <a:t>Не заниматься за 20 минут до еды и 1 час после еды</a:t>
            </a:r>
          </a:p>
          <a:p>
            <a:endParaRPr lang="ru-RU" dirty="0" smtClean="0">
              <a:solidFill>
                <a:srgbClr val="002060"/>
              </a:solidFill>
            </a:endParaRPr>
          </a:p>
          <a:p>
            <a:pPr algn="just"/>
            <a:r>
              <a:rPr lang="ru-RU" dirty="0" smtClean="0">
                <a:solidFill>
                  <a:srgbClr val="002060"/>
                </a:solidFill>
              </a:rPr>
              <a:t>Комплексы можно использовать в работе с детьми разного дошкольного возраста, но начинать надо с упрощенной формой выполнения с постепенным усложнением</a:t>
            </a:r>
            <a:endParaRPr lang="ru-RU" dirty="0">
              <a:solidFill>
                <a:srgbClr val="002060"/>
              </a:solidFill>
            </a:endParaRPr>
          </a:p>
        </p:txBody>
      </p:sp>
      <p:sp>
        <p:nvSpPr>
          <p:cNvPr id="3" name="Прямоугольник 2"/>
          <p:cNvSpPr/>
          <p:nvPr/>
        </p:nvSpPr>
        <p:spPr>
          <a:xfrm>
            <a:off x="395536" y="5818038"/>
            <a:ext cx="5544616" cy="923330"/>
          </a:xfrm>
          <a:prstGeom prst="rect">
            <a:avLst/>
          </a:prstGeom>
        </p:spPr>
        <p:txBody>
          <a:bodyPr wrap="square">
            <a:spAutoFit/>
          </a:bodyPr>
          <a:lstStyle/>
          <a:p>
            <a:pPr algn="just"/>
            <a:r>
              <a:rPr lang="ru-RU" dirty="0" smtClean="0">
                <a:solidFill>
                  <a:srgbClr val="002060"/>
                </a:solidFill>
              </a:rPr>
              <a:t>Применять в разных частях физкультурного занятия и в режимных моментах; совместное сотрудничество с педагогами и родителями</a:t>
            </a:r>
            <a:endParaRPr lang="ru-RU" dirty="0">
              <a:solidFill>
                <a:srgbClr val="002060"/>
              </a:solidFill>
            </a:endParaRPr>
          </a:p>
        </p:txBody>
      </p:sp>
      <p:sp>
        <p:nvSpPr>
          <p:cNvPr id="4" name="Прямоугольник 3"/>
          <p:cNvSpPr/>
          <p:nvPr/>
        </p:nvSpPr>
        <p:spPr>
          <a:xfrm>
            <a:off x="395536" y="-27384"/>
            <a:ext cx="8460432" cy="1754326"/>
          </a:xfrm>
          <a:prstGeom prst="rect">
            <a:avLst/>
          </a:prstGeom>
        </p:spPr>
        <p:txBody>
          <a:bodyPr wrap="square">
            <a:spAutoFit/>
          </a:bodyPr>
          <a:lstStyle/>
          <a:p>
            <a:pPr lvl="0" algn="ctr" fontAlgn="base">
              <a:spcBef>
                <a:spcPct val="0"/>
              </a:spcBef>
              <a:spcAft>
                <a:spcPct val="0"/>
              </a:spcAft>
            </a:pP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Методические рекомендации к  проведению  дыхательной гимнастики</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Прямоугольник 8"/>
          <p:cNvSpPr/>
          <p:nvPr/>
        </p:nvSpPr>
        <p:spPr>
          <a:xfrm>
            <a:off x="323528" y="4437112"/>
            <a:ext cx="5472608" cy="1200329"/>
          </a:xfrm>
          <a:prstGeom prst="rect">
            <a:avLst/>
          </a:prstGeom>
        </p:spPr>
        <p:txBody>
          <a:bodyPr wrap="square">
            <a:spAutoFit/>
          </a:bodyPr>
          <a:lstStyle/>
          <a:p>
            <a:r>
              <a:rPr lang="ru-RU" dirty="0" smtClean="0">
                <a:solidFill>
                  <a:srgbClr val="002060"/>
                </a:solidFill>
              </a:rPr>
              <a:t>Заниматься лучше 2 раза в день: по утрам и  по вечерам. Не стоит делать гимнастику для перед сном, так как она довольно сильно бодрит, и уложить ребенка после ее выполнения будет проблематично</a:t>
            </a:r>
            <a:endParaRPr lang="ru-RU"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211960" y="3928259"/>
            <a:ext cx="4572000" cy="2445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ru-RU"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b="1" i="1" u="sng" strike="noStrike" cap="none" normalizeH="0" baseline="0" dirty="0" smtClean="0">
                <a:ln>
                  <a:noFill/>
                </a:ln>
                <a:solidFill>
                  <a:schemeClr val="tx1"/>
                </a:solidFill>
                <a:effectLst/>
                <a:ea typeface="Times New Roman" panose="02020603050405020304" pitchFamily="18" charset="0"/>
                <a:cs typeface="Calibri" panose="020F0502020204030204" pitchFamily="34" charset="0"/>
              </a:rPr>
              <a:t>Методические указания</a:t>
            </a:r>
            <a:r>
              <a:rPr kumimoji="0" lang="ru-RU" b="1" i="0" u="sng" strike="noStrike" cap="none" normalizeH="0" baseline="0" dirty="0" smtClean="0">
                <a:ln>
                  <a:noFill/>
                </a:ln>
                <a:solidFill>
                  <a:schemeClr val="tx1"/>
                </a:solidFill>
                <a:effectLst/>
                <a:ea typeface="Times New Roman" panose="02020603050405020304" pitchFamily="18" charset="0"/>
                <a:cs typeface="Calibri" panose="020F0502020204030204" pitchFamily="34" charset="0"/>
              </a:rPr>
              <a:t>.</a:t>
            </a:r>
            <a:r>
              <a:rPr kumimoji="0" lang="ru-RU" b="0" i="0" u="none" strike="noStrike" cap="none" normalizeH="0" baseline="0" dirty="0" smtClean="0">
                <a:ln>
                  <a:noFill/>
                </a:ln>
                <a:solidFill>
                  <a:schemeClr val="tx1"/>
                </a:solidFill>
                <a:effectLst/>
                <a:ea typeface="Times New Roman" panose="02020603050405020304" pitchFamily="18" charset="0"/>
                <a:cs typeface="Calibri" panose="020F0502020204030204" pitchFamily="34" charset="0"/>
              </a:rPr>
              <a:t> Игру повторяют несколько раз,  Нужно следить, чтобы ребенок плечи. Дуть на бабочку только на одном выдохе, не добирая воздуха. Щеки не надувать, губы слегка выдвинуть вперед. Каждый ребенок может дуть не более 10 секунд с паузами, так как продолжительное дутье может вызвать головокружение.</a:t>
            </a:r>
            <a:endParaRPr kumimoji="0" lang="ru-RU" b="0" i="0" u="none" strike="noStrike" cap="none" normalizeH="0" baseline="0" dirty="0" smtClean="0">
              <a:ln>
                <a:noFill/>
              </a:ln>
              <a:solidFill>
                <a:schemeClr val="tx1"/>
              </a:solidFill>
              <a:effectLst/>
              <a:cs typeface="Arial" panose="020B0604020202020204" pitchFamily="34" charset="0"/>
            </a:endParaRPr>
          </a:p>
        </p:txBody>
      </p:sp>
      <p:sp>
        <p:nvSpPr>
          <p:cNvPr id="3" name="Прямоугольник 2"/>
          <p:cNvSpPr/>
          <p:nvPr/>
        </p:nvSpPr>
        <p:spPr>
          <a:xfrm>
            <a:off x="251520" y="1124744"/>
            <a:ext cx="4572000" cy="2861310"/>
          </a:xfrm>
          <a:prstGeom prst="rect">
            <a:avLst/>
          </a:prstGeom>
        </p:spPr>
        <p:txBody>
          <a:bodyPr>
            <a:spAutoFit/>
          </a:bodyPr>
          <a:lstStyle/>
          <a:p>
            <a:pPr lvl="0" fontAlgn="base">
              <a:spcBef>
                <a:spcPct val="0"/>
              </a:spcBef>
              <a:spcAft>
                <a:spcPct val="0"/>
              </a:spcAft>
            </a:pPr>
            <a:r>
              <a:rPr lang="ru-RU" dirty="0" smtClean="0">
                <a:solidFill>
                  <a:srgbClr val="002060"/>
                </a:solidFill>
                <a:ea typeface="Times New Roman" panose="02020603050405020304" pitchFamily="18" charset="0"/>
                <a:cs typeface="Calibri" panose="020F0502020204030204" pitchFamily="34" charset="0"/>
              </a:rPr>
              <a:t>Малыш сидит стульях. Мамочка говорит: «Малыш, посмотри, какие красивые бабочки: синие, желтые, красные! Как их много! Они как живые! Посмотри, могут ли они летать. (Дует на них). Смотрите, полетели. Попробуйте и вы подуть, у кого дальше полетит?»</a:t>
            </a:r>
            <a:endParaRPr lang="ru-RU" dirty="0" smtClean="0">
              <a:solidFill>
                <a:srgbClr val="002060"/>
              </a:solidFill>
              <a:cs typeface="Arial" panose="020B0604020202020204" pitchFamily="34" charset="0"/>
            </a:endParaRPr>
          </a:p>
          <a:p>
            <a:pPr lvl="0" eaLnBrk="0" fontAlgn="base" hangingPunct="0">
              <a:spcBef>
                <a:spcPct val="0"/>
              </a:spcBef>
              <a:spcAft>
                <a:spcPct val="0"/>
              </a:spcAft>
            </a:pPr>
            <a:r>
              <a:rPr lang="ru-RU" dirty="0" smtClean="0">
                <a:solidFill>
                  <a:srgbClr val="002060"/>
                </a:solidFill>
                <a:ea typeface="Times New Roman" panose="02020603050405020304" pitchFamily="18" charset="0"/>
                <a:cs typeface="Calibri" panose="020F0502020204030204" pitchFamily="34" charset="0"/>
              </a:rPr>
              <a:t>  </a:t>
            </a:r>
          </a:p>
          <a:p>
            <a:pPr lvl="0" eaLnBrk="0" fontAlgn="base" hangingPunct="0">
              <a:spcBef>
                <a:spcPct val="0"/>
              </a:spcBef>
              <a:spcAft>
                <a:spcPct val="0"/>
              </a:spcAft>
            </a:pPr>
            <a:r>
              <a:rPr lang="ru-RU" dirty="0" smtClean="0">
                <a:solidFill>
                  <a:srgbClr val="002060"/>
                </a:solidFill>
                <a:ea typeface="Times New Roman" panose="02020603050405020304" pitchFamily="18" charset="0"/>
                <a:cs typeface="Calibri" panose="020F0502020204030204" pitchFamily="34" charset="0"/>
              </a:rPr>
              <a:t> Мамочкаставит возле каждой бабочки ребенка. Малыш дует на бабочек.</a:t>
            </a:r>
          </a:p>
        </p:txBody>
      </p:sp>
      <p:sp>
        <p:nvSpPr>
          <p:cNvPr id="4" name="Прямоугольник 3"/>
          <p:cNvSpPr/>
          <p:nvPr/>
        </p:nvSpPr>
        <p:spPr>
          <a:xfrm>
            <a:off x="2365491" y="260648"/>
            <a:ext cx="4158511"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anose="020B0A04020102020204" pitchFamily="34" charset="0"/>
                <a:ea typeface="Times New Roman" panose="02020603050405020304" pitchFamily="18" charset="0"/>
                <a:cs typeface="Arial" panose="020B0604020202020204" pitchFamily="34" charset="0"/>
              </a:rPr>
              <a:t>«Бабочка, лети!»</a:t>
            </a:r>
            <a:endParaRPr lang="ru-RU" sz="3200" dirty="0" smtClean="0">
              <a:solidFill>
                <a:srgbClr val="FFFF00"/>
              </a:solidFill>
              <a:latin typeface="Arial Black" panose="020B0A04020102020204" pitchFamily="34" charset="0"/>
              <a:cs typeface="Arial" panose="020B0604020202020204" pitchFamily="34" charset="0"/>
            </a:endParaRPr>
          </a:p>
        </p:txBody>
      </p:sp>
      <p:pic>
        <p:nvPicPr>
          <p:cNvPr id="2051" name="Picture 3" descr="C:\Users\Admin\Desktop\ОКСАНА\Дет сад\Дыхательная гимнастика\d_1.jpg"/>
          <p:cNvPicPr>
            <a:picLocks noChangeAspect="1" noChangeArrowheads="1"/>
          </p:cNvPicPr>
          <p:nvPr/>
        </p:nvPicPr>
        <p:blipFill>
          <a:blip r:embed="rId2" cstate="print"/>
          <a:srcRect/>
          <a:stretch>
            <a:fillRect/>
          </a:stretch>
        </p:blipFill>
        <p:spPr bwMode="auto">
          <a:xfrm>
            <a:off x="611560" y="4221088"/>
            <a:ext cx="3238500" cy="1816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988840"/>
            <a:ext cx="4572000" cy="1476375"/>
          </a:xfrm>
          <a:prstGeom prst="rect">
            <a:avLst/>
          </a:prstGeom>
        </p:spPr>
        <p:txBody>
          <a:bodyPr>
            <a:spAutoFit/>
          </a:bodyPr>
          <a:lstStyle/>
          <a:p>
            <a:r>
              <a:rPr lang="ru-RU" dirty="0" smtClean="0">
                <a:solidFill>
                  <a:srgbClr val="002060"/>
                </a:solidFill>
              </a:rPr>
              <a:t>При этом задача не в том, чтобы научить их играть, потому, не обращать внимание на мелодию. Важно, чтобыд</a:t>
            </a:r>
            <a:r>
              <a:rPr lang="ru-RU" dirty="0" smtClean="0">
                <a:solidFill>
                  <a:srgbClr val="002060"/>
                </a:solidFill>
                <a:sym typeface="+mn-ea"/>
              </a:rPr>
              <a:t>ребенок</a:t>
            </a:r>
            <a:r>
              <a:rPr lang="ru-RU" dirty="0" smtClean="0">
                <a:solidFill>
                  <a:srgbClr val="002060"/>
                </a:solidFill>
              </a:rPr>
              <a:t> вдыхали воздух через губные инструменты и выдыхали в них же</a:t>
            </a:r>
            <a:endParaRPr lang="ru-RU" dirty="0">
              <a:solidFill>
                <a:srgbClr val="002060"/>
              </a:solidFill>
            </a:endParaRPr>
          </a:p>
        </p:txBody>
      </p:sp>
      <p:sp>
        <p:nvSpPr>
          <p:cNvPr id="3" name="Прямоугольник 2"/>
          <p:cNvSpPr/>
          <p:nvPr/>
        </p:nvSpPr>
        <p:spPr>
          <a:xfrm>
            <a:off x="323528" y="1340768"/>
            <a:ext cx="6048672" cy="368300"/>
          </a:xfrm>
          <a:prstGeom prst="rect">
            <a:avLst/>
          </a:prstGeom>
        </p:spPr>
        <p:txBody>
          <a:bodyPr wrap="square">
            <a:spAutoFit/>
          </a:bodyPr>
          <a:lstStyle/>
          <a:p>
            <a:r>
              <a:rPr lang="ru-RU" dirty="0" smtClean="0">
                <a:solidFill>
                  <a:srgbClr val="002060"/>
                </a:solidFill>
              </a:rPr>
              <a:t>Предложить ребенку стать музыкантам оркестра </a:t>
            </a:r>
            <a:endParaRPr lang="ru-RU" dirty="0"/>
          </a:p>
        </p:txBody>
      </p:sp>
      <p:sp>
        <p:nvSpPr>
          <p:cNvPr id="4" name="Прямоугольник 3"/>
          <p:cNvSpPr/>
          <p:nvPr/>
        </p:nvSpPr>
        <p:spPr>
          <a:xfrm>
            <a:off x="2662780" y="260648"/>
            <a:ext cx="3571812"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anose="020B0A04020102020204" pitchFamily="34" charset="0"/>
                <a:ea typeface="Times New Roman" panose="02020603050405020304" pitchFamily="18" charset="0"/>
                <a:cs typeface="Arial" panose="020B0604020202020204" pitchFamily="34" charset="0"/>
              </a:rPr>
              <a:t> «Музыканты»</a:t>
            </a:r>
            <a:endParaRPr lang="ru-RU" sz="3200" dirty="0" smtClean="0">
              <a:solidFill>
                <a:srgbClr val="035D05"/>
              </a:solidFill>
              <a:latin typeface="Arial Black" panose="020B0A04020102020204" pitchFamily="34" charset="0"/>
              <a:cs typeface="Arial" panose="020B0604020202020204" pitchFamily="34" charset="0"/>
            </a:endParaRPr>
          </a:p>
        </p:txBody>
      </p:sp>
      <p:pic>
        <p:nvPicPr>
          <p:cNvPr id="34819" name="Picture 3" descr="C:\Users\Admin\Desktop\ОКСАНА\Дет сад\ФОТО\Будни\P1020573.JPG"/>
          <p:cNvPicPr>
            <a:picLocks noChangeAspect="1" noChangeArrowheads="1"/>
          </p:cNvPicPr>
          <p:nvPr/>
        </p:nvPicPr>
        <p:blipFill>
          <a:blip r:embed="rId2" cstate="print"/>
          <a:srcRect t="18565" r="25940"/>
          <a:stretch>
            <a:fillRect/>
          </a:stretch>
        </p:blipFill>
        <p:spPr bwMode="auto">
          <a:xfrm>
            <a:off x="4572000" y="3628151"/>
            <a:ext cx="3600400" cy="296920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4581128"/>
            <a:ext cx="5616624" cy="1476375"/>
          </a:xfrm>
          <a:prstGeom prst="rect">
            <a:avLst/>
          </a:prstGeom>
        </p:spPr>
        <p:txBody>
          <a:bodyPr wrap="square">
            <a:spAutoFit/>
          </a:bodyPr>
          <a:lstStyle/>
          <a:p>
            <a:r>
              <a:rPr lang="ru-RU" dirty="0" smtClean="0">
                <a:solidFill>
                  <a:srgbClr val="002060"/>
                </a:solidFill>
              </a:rPr>
              <a:t>Ребенок может сам выдувать мыльные пузыри, если же у них не получается дуть или он не хочет заниматься, то выдувает пузыри рбенок, направляя их в ребенка. Это стимулирует ребенка дуть на пузыри, чтобы они не попали в него</a:t>
            </a:r>
            <a:endParaRPr lang="ru-RU" dirty="0">
              <a:solidFill>
                <a:srgbClr val="002060"/>
              </a:solidFill>
            </a:endParaRPr>
          </a:p>
        </p:txBody>
      </p:sp>
      <p:sp>
        <p:nvSpPr>
          <p:cNvPr id="3" name="Прямоугольник 2"/>
          <p:cNvSpPr/>
          <p:nvPr/>
        </p:nvSpPr>
        <p:spPr>
          <a:xfrm>
            <a:off x="1502208" y="260648"/>
            <a:ext cx="5892960"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anose="020B0A04020102020204" pitchFamily="34" charset="0"/>
                <a:ea typeface="Times New Roman" panose="02020603050405020304" pitchFamily="18" charset="0"/>
                <a:cs typeface="Arial" panose="020B0604020202020204" pitchFamily="34" charset="0"/>
              </a:rPr>
              <a:t>«Волшебные пузырьки»</a:t>
            </a:r>
            <a:endParaRPr lang="ru-RU" sz="3200" dirty="0" smtClean="0">
              <a:solidFill>
                <a:srgbClr val="035D05"/>
              </a:solidFill>
              <a:latin typeface="Arial Black" panose="020B0A04020102020204" pitchFamily="34" charset="0"/>
              <a:cs typeface="Arial" panose="020B0604020202020204" pitchFamily="34" charset="0"/>
            </a:endParaRPr>
          </a:p>
        </p:txBody>
      </p:sp>
      <p:sp>
        <p:nvSpPr>
          <p:cNvPr id="4" name="Прямоугольник 3"/>
          <p:cNvSpPr/>
          <p:nvPr/>
        </p:nvSpPr>
        <p:spPr>
          <a:xfrm>
            <a:off x="467544" y="1052736"/>
            <a:ext cx="4572000" cy="645160"/>
          </a:xfrm>
          <a:prstGeom prst="rect">
            <a:avLst/>
          </a:prstGeom>
        </p:spPr>
        <p:txBody>
          <a:bodyPr>
            <a:spAutoFit/>
          </a:bodyPr>
          <a:lstStyle/>
          <a:p>
            <a:r>
              <a:rPr lang="ru-RU" dirty="0" smtClean="0">
                <a:solidFill>
                  <a:srgbClr val="002060"/>
                </a:solidFill>
              </a:rPr>
              <a:t>Предложить ребенку  поиграть с мыльными пузырями</a:t>
            </a:r>
          </a:p>
        </p:txBody>
      </p:sp>
      <p:pic>
        <p:nvPicPr>
          <p:cNvPr id="35842" name="Picture 2" descr="C:\Users\Admin\Desktop\ОКСАНА\Дет сад\Дыхательная гимнастика\982640.jpg"/>
          <p:cNvPicPr>
            <a:picLocks noChangeAspect="1" noChangeArrowheads="1"/>
          </p:cNvPicPr>
          <p:nvPr/>
        </p:nvPicPr>
        <p:blipFill>
          <a:blip r:embed="rId2" cstate="print"/>
          <a:srcRect/>
          <a:stretch>
            <a:fillRect/>
          </a:stretch>
        </p:blipFill>
        <p:spPr bwMode="auto">
          <a:xfrm>
            <a:off x="2963821" y="1700808"/>
            <a:ext cx="3552395" cy="266429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125240"/>
            <a:ext cx="7920880" cy="14147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ru-RU" b="0" i="0" u="none" strike="noStrike" cap="none" normalizeH="0" baseline="0" dirty="0" smtClean="0">
                <a:ln>
                  <a:noFill/>
                </a:ln>
                <a:solidFill>
                  <a:srgbClr val="002060"/>
                </a:solidFill>
                <a:effectLst/>
                <a:ea typeface="Times New Roman" panose="02020603050405020304" pitchFamily="18" charset="0"/>
                <a:cs typeface="Times New Roman" panose="02020603050405020304" pitchFamily="18" charset="0"/>
              </a:rPr>
              <a:t> Игра проводиться на воздухе.</a:t>
            </a:r>
          </a:p>
          <a:p>
            <a:pPr marL="0" marR="0" lvl="0" indent="0" algn="l" defTabSz="914400" rtl="0" eaLnBrk="1" fontAlgn="base" latinLnBrk="0" hangingPunct="1">
              <a:lnSpc>
                <a:spcPct val="100000"/>
              </a:lnSpc>
              <a:spcBef>
                <a:spcPct val="0"/>
              </a:spcBef>
              <a:spcAft>
                <a:spcPct val="0"/>
              </a:spcAft>
              <a:buClrTx/>
              <a:buSzTx/>
              <a:buFontTx/>
              <a:buNone/>
            </a:pPr>
            <a:r>
              <a:rPr kumimoji="0" lang="ru-RU" b="0" i="0" u="none" strike="noStrike" cap="none" normalizeH="0" baseline="0" dirty="0" smtClean="0">
                <a:ln>
                  <a:noFill/>
                </a:ln>
                <a:solidFill>
                  <a:srgbClr val="002060"/>
                </a:solidFill>
                <a:effectLst/>
                <a:ea typeface="Times New Roman" panose="02020603050405020304" pitchFamily="18" charset="0"/>
                <a:cs typeface="Times New Roman" panose="02020603050405020304" pitchFamily="18" charset="0"/>
              </a:rPr>
              <a:t> Когда ребенок находятся на поляне, мамочкапросит каждого ребенка сорвать по одуванчику и всем по очереди подуть на них.</a:t>
            </a:r>
            <a:endParaRPr kumimoji="0" lang="ru-RU" b="0" i="0" u="none" strike="noStrike" cap="none" normalizeH="0" baseline="0" dirty="0" smtClean="0">
              <a:ln>
                <a:noFill/>
              </a:ln>
              <a:solidFill>
                <a:srgbClr val="00206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pPr>
            <a:r>
              <a:rPr kumimoji="0" lang="ru-RU" sz="1600" b="0"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Прямоугольник 2"/>
          <p:cNvSpPr/>
          <p:nvPr/>
        </p:nvSpPr>
        <p:spPr>
          <a:xfrm>
            <a:off x="827584" y="5229200"/>
            <a:ext cx="7704856" cy="646331"/>
          </a:xfrm>
          <a:prstGeom prst="rect">
            <a:avLst/>
          </a:prstGeom>
        </p:spPr>
        <p:txBody>
          <a:bodyPr wrap="square">
            <a:spAutoFit/>
          </a:bodyPr>
          <a:lstStyle/>
          <a:p>
            <a:r>
              <a:rPr lang="ru-RU" b="1" i="1" u="sng" dirty="0" smtClean="0">
                <a:solidFill>
                  <a:srgbClr val="002060"/>
                </a:solidFill>
                <a:ea typeface="Times New Roman" panose="02020603050405020304" pitchFamily="18" charset="0"/>
                <a:cs typeface="Times New Roman" panose="02020603050405020304" pitchFamily="18" charset="0"/>
              </a:rPr>
              <a:t>Методические указания</a:t>
            </a:r>
            <a:r>
              <a:rPr lang="ru-RU" dirty="0" smtClean="0">
                <a:solidFill>
                  <a:srgbClr val="002060"/>
                </a:solidFill>
                <a:ea typeface="Times New Roman" panose="02020603050405020304" pitchFamily="18" charset="0"/>
                <a:cs typeface="Times New Roman" panose="02020603050405020304" pitchFamily="18" charset="0"/>
              </a:rPr>
              <a:t>. Дуть на одуванчик надо так, чтобы слетели все пушинки. Сдуть все пушинки с одуванчика нужно с трех-четырех раз.</a:t>
            </a:r>
            <a:endParaRPr lang="ru-RU" dirty="0">
              <a:solidFill>
                <a:srgbClr val="002060"/>
              </a:solidFill>
            </a:endParaRPr>
          </a:p>
        </p:txBody>
      </p:sp>
      <p:sp>
        <p:nvSpPr>
          <p:cNvPr id="4" name="Прямоугольник 3"/>
          <p:cNvSpPr/>
          <p:nvPr/>
        </p:nvSpPr>
        <p:spPr>
          <a:xfrm>
            <a:off x="1993530" y="260648"/>
            <a:ext cx="4910320"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anose="020B0A04020102020204" pitchFamily="34" charset="0"/>
                <a:ea typeface="Times New Roman" panose="02020603050405020304" pitchFamily="18" charset="0"/>
                <a:cs typeface="Arial" panose="020B0604020202020204" pitchFamily="34" charset="0"/>
              </a:rPr>
              <a:t>«Одуванчики летят»</a:t>
            </a:r>
            <a:endParaRPr lang="ru-RU" sz="3200" dirty="0" smtClean="0">
              <a:solidFill>
                <a:srgbClr val="035D05"/>
              </a:solidFill>
              <a:latin typeface="Arial Black" panose="020B0A04020102020204" pitchFamily="34" charset="0"/>
              <a:cs typeface="Arial" panose="020B0604020202020204" pitchFamily="34" charset="0"/>
            </a:endParaRPr>
          </a:p>
        </p:txBody>
      </p:sp>
      <p:pic>
        <p:nvPicPr>
          <p:cNvPr id="5" name="Picture 3" descr="C:\Users\Admin\Desktop\ОКСАНА\Дет сад\Дыхательная гимнастика\48b1996f3571-300x265.jpg"/>
          <p:cNvPicPr>
            <a:picLocks noChangeAspect="1" noChangeArrowheads="1"/>
          </p:cNvPicPr>
          <p:nvPr/>
        </p:nvPicPr>
        <p:blipFill>
          <a:blip r:embed="rId2" cstate="print"/>
          <a:srcRect/>
          <a:stretch>
            <a:fillRect/>
          </a:stretch>
        </p:blipFill>
        <p:spPr bwMode="auto">
          <a:xfrm>
            <a:off x="4788024" y="2150857"/>
            <a:ext cx="3456384" cy="3053139"/>
          </a:xfrm>
          <a:prstGeom prst="rect">
            <a:avLst/>
          </a:prstGeom>
          <a:ln>
            <a:noFill/>
          </a:ln>
          <a:effectLst>
            <a:softEdge rad="112500"/>
          </a:effectLst>
        </p:spPr>
      </p:pic>
      <p:pic>
        <p:nvPicPr>
          <p:cNvPr id="1026" name="Picture 2" descr="C:\Users\Admin\Desktop\ОКСАНА\Дет сад\Дыхательная гимнастика\af428dandelions-posters.jpg"/>
          <p:cNvPicPr>
            <a:picLocks noChangeAspect="1" noChangeArrowheads="1"/>
          </p:cNvPicPr>
          <p:nvPr/>
        </p:nvPicPr>
        <p:blipFill>
          <a:blip r:embed="rId3" cstate="print"/>
          <a:srcRect t="9558"/>
          <a:stretch>
            <a:fillRect/>
          </a:stretch>
        </p:blipFill>
        <p:spPr bwMode="auto">
          <a:xfrm>
            <a:off x="1547664" y="2172123"/>
            <a:ext cx="2448272" cy="2974403"/>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ОКСАНА\Дет сад\Дыхательная гимнастика\70168896.jpg"/>
          <p:cNvPicPr>
            <a:picLocks noChangeAspect="1" noChangeArrowheads="1"/>
          </p:cNvPicPr>
          <p:nvPr/>
        </p:nvPicPr>
        <p:blipFill>
          <a:blip r:embed="rId2" cstate="print"/>
          <a:srcRect/>
          <a:stretch>
            <a:fillRect/>
          </a:stretch>
        </p:blipFill>
        <p:spPr bwMode="auto">
          <a:xfrm>
            <a:off x="323528" y="3356992"/>
            <a:ext cx="4355976" cy="3266982"/>
          </a:xfrm>
          <a:prstGeom prst="rect">
            <a:avLst/>
          </a:prstGeom>
          <a:ln>
            <a:noFill/>
          </a:ln>
          <a:effectLst>
            <a:softEdge rad="112500"/>
          </a:effectLst>
        </p:spPr>
      </p:pic>
      <p:pic>
        <p:nvPicPr>
          <p:cNvPr id="1027" name="Picture 3" descr="C:\Users\Admin\Desktop\ОКСАНА\Дет сад\Дыхательная гимнастика\18-124-58.jpg"/>
          <p:cNvPicPr>
            <a:picLocks noChangeAspect="1" noChangeArrowheads="1"/>
          </p:cNvPicPr>
          <p:nvPr/>
        </p:nvPicPr>
        <p:blipFill>
          <a:blip r:embed="rId3" cstate="print"/>
          <a:srcRect/>
          <a:stretch>
            <a:fillRect/>
          </a:stretch>
        </p:blipFill>
        <p:spPr bwMode="auto">
          <a:xfrm>
            <a:off x="6516216" y="332656"/>
            <a:ext cx="2323976" cy="2817821"/>
          </a:xfrm>
          <a:prstGeom prst="rect">
            <a:avLst/>
          </a:prstGeom>
          <a:ln>
            <a:noFill/>
          </a:ln>
          <a:effectLst>
            <a:softEdge rad="112500"/>
          </a:effectLst>
        </p:spPr>
      </p:pic>
      <p:sp>
        <p:nvSpPr>
          <p:cNvPr id="4" name="Прямоугольник 3"/>
          <p:cNvSpPr/>
          <p:nvPr/>
        </p:nvSpPr>
        <p:spPr>
          <a:xfrm>
            <a:off x="2565008" y="260648"/>
            <a:ext cx="3767378"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anose="020B0A04020102020204" pitchFamily="34" charset="0"/>
                <a:ea typeface="Times New Roman" panose="02020603050405020304" pitchFamily="18" charset="0"/>
                <a:cs typeface="Arial" panose="020B0604020202020204" pitchFamily="34" charset="0"/>
              </a:rPr>
              <a:t>«Дует ветерок»</a:t>
            </a:r>
            <a:endParaRPr lang="ru-RU" sz="3200" dirty="0" smtClean="0">
              <a:solidFill>
                <a:srgbClr val="035D05"/>
              </a:solidFill>
              <a:latin typeface="Arial Black" panose="020B0A04020102020204" pitchFamily="34" charset="0"/>
              <a:cs typeface="Arial" panose="020B0604020202020204" pitchFamily="34" charset="0"/>
            </a:endParaRPr>
          </a:p>
        </p:txBody>
      </p:sp>
      <p:sp>
        <p:nvSpPr>
          <p:cNvPr id="1028" name="Rectangle 4"/>
          <p:cNvSpPr>
            <a:spLocks noChangeArrowheads="1"/>
          </p:cNvSpPr>
          <p:nvPr/>
        </p:nvSpPr>
        <p:spPr bwMode="auto">
          <a:xfrm rot="10800000" flipV="1">
            <a:off x="539552" y="1433826"/>
            <a:ext cx="5832648" cy="11988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ru-RU"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Перед началом игры подготовить игрушку-вертушку. Можно изготовить ее самостоятельно при помощи бумаги и деревянной палочки. </a:t>
            </a:r>
            <a:br>
              <a:rPr kumimoji="0" lang="ru-RU"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br>
            <a:r>
              <a:rPr kumimoji="0" lang="ru-RU"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Показать ребенку вертушку</a:t>
            </a:r>
          </a:p>
        </p:txBody>
      </p:sp>
      <p:sp>
        <p:nvSpPr>
          <p:cNvPr id="6" name="Прямоугольник 5"/>
          <p:cNvSpPr/>
          <p:nvPr/>
        </p:nvSpPr>
        <p:spPr>
          <a:xfrm>
            <a:off x="4860032" y="3573016"/>
            <a:ext cx="4032448" cy="2308324"/>
          </a:xfrm>
          <a:prstGeom prst="rect">
            <a:avLst/>
          </a:prstGeom>
        </p:spPr>
        <p:txBody>
          <a:bodyPr wrap="square">
            <a:spAutoFit/>
          </a:bodyPr>
          <a:lstStyle/>
          <a:p>
            <a:pPr lvl="0" algn="just" fontAlgn="base">
              <a:spcBef>
                <a:spcPct val="0"/>
              </a:spcBef>
              <a:spcAft>
                <a:spcPct val="0"/>
              </a:spcAft>
            </a:pPr>
            <a:r>
              <a:rPr lang="ru-RU" dirty="0" smtClean="0">
                <a:solidFill>
                  <a:srgbClr val="002060"/>
                </a:solidFill>
                <a:latin typeface="Times New Roman" panose="02020603050405020304" pitchFamily="18" charset="0"/>
                <a:cs typeface="Times New Roman" panose="02020603050405020304" pitchFamily="18" charset="0"/>
              </a:rPr>
              <a:t>На улице продемонстрировать, как она начинает вертеться от дуновения ветра. Затем предложить подуть на нее самостоятельно.</a:t>
            </a:r>
            <a:br>
              <a:rPr lang="ru-RU" dirty="0" smtClean="0">
                <a:solidFill>
                  <a:srgbClr val="002060"/>
                </a:solidFill>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  - Давайте сделаем ветер - подуем на вертушку. Вот как завертелась! Подуйте еще сильнее - вертушка вертится быстрее</a:t>
            </a:r>
            <a:endParaRPr lang="ru-RU" sz="2800" dirty="0" smtClean="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8136904" cy="2677656"/>
          </a:xfrm>
          <a:prstGeom prst="rect">
            <a:avLst/>
          </a:prstGeom>
        </p:spPr>
        <p:txBody>
          <a:bodyPr wrap="square">
            <a:spAutoFit/>
          </a:bodyPr>
          <a:lstStyle/>
          <a:p>
            <a:pPr algn="ctr"/>
            <a:r>
              <a:rPr lang="ru-RU" sz="2800" dirty="0" smtClean="0">
                <a:solidFill>
                  <a:srgbClr val="002060"/>
                </a:solidFill>
              </a:rPr>
              <a:t>Использование дыхательной гимнастики, как средство оздоровления в работе с детьми дошкольного возраста по физическому </a:t>
            </a:r>
          </a:p>
          <a:p>
            <a:pPr algn="ctr"/>
            <a:r>
              <a:rPr lang="ru-RU" sz="2800" dirty="0" smtClean="0">
                <a:solidFill>
                  <a:srgbClr val="002060"/>
                </a:solidFill>
              </a:rPr>
              <a:t>воспитанию создает возможность </a:t>
            </a:r>
          </a:p>
          <a:p>
            <a:pPr algn="ctr"/>
            <a:r>
              <a:rPr lang="ru-RU" sz="2800" b="1" u="sng" dirty="0" smtClean="0">
                <a:solidFill>
                  <a:srgbClr val="002060"/>
                </a:solidFill>
              </a:rPr>
              <a:t>уменьшения  заболеваний </a:t>
            </a:r>
          </a:p>
          <a:p>
            <a:pPr algn="ctr"/>
            <a:r>
              <a:rPr lang="ru-RU" sz="2800" b="1" u="sng" dirty="0" smtClean="0">
                <a:solidFill>
                  <a:srgbClr val="002060"/>
                </a:solidFill>
              </a:rPr>
              <a:t>дыхательной системы</a:t>
            </a:r>
            <a:endParaRPr lang="ru-RU" sz="2800" b="1" u="sng" dirty="0">
              <a:solidFill>
                <a:srgbClr val="002060"/>
              </a:solidFill>
            </a:endParaRPr>
          </a:p>
        </p:txBody>
      </p:sp>
      <p:sp>
        <p:nvSpPr>
          <p:cNvPr id="4" name="Прямоугольник 3"/>
          <p:cNvSpPr/>
          <p:nvPr/>
        </p:nvSpPr>
        <p:spPr>
          <a:xfrm>
            <a:off x="683568" y="4077072"/>
            <a:ext cx="7776864" cy="1938992"/>
          </a:xfrm>
          <a:prstGeom prst="rect">
            <a:avLst/>
          </a:prstGeom>
        </p:spPr>
        <p:txBody>
          <a:bodyPr wrap="square">
            <a:spAutoFit/>
          </a:bodyPr>
          <a:lstStyle/>
          <a:p>
            <a:pPr algn="ctr"/>
            <a:r>
              <a:rPr lang="ru-RU" sz="2400" i="1" dirty="0" smtClean="0">
                <a:solidFill>
                  <a:srgbClr val="002060"/>
                </a:solidFill>
              </a:rPr>
              <a:t>Только при совместном овладении педагогами и родителями элементов дыхательной гимнастики дает положительный результат в оздоровлении ребенка не только на физическое развитие, но и на иммунитет организма в целом </a:t>
            </a:r>
            <a:endParaRPr lang="ru-RU" sz="2400" i="1" dirty="0">
              <a:solidFill>
                <a:srgbClr val="00206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534</Words>
  <Application>Microsoft Office PowerPoint</Application>
  <PresentationFormat>Экран (4:3)</PresentationFormat>
  <Paragraphs>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Алексей</cp:lastModifiedBy>
  <cp:revision>112</cp:revision>
  <dcterms:created xsi:type="dcterms:W3CDTF">2012-03-24T10:01:00Z</dcterms:created>
  <dcterms:modified xsi:type="dcterms:W3CDTF">2020-05-22T07:44:50Z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1049-10.2.0.7646</vt:lpwstr>
  </property>
</Properties>
</file>