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sldIdLst>
    <p:sldId id="257" r:id="rId2"/>
    <p:sldId id="298" r:id="rId3"/>
    <p:sldId id="295" r:id="rId4"/>
    <p:sldId id="258" r:id="rId5"/>
    <p:sldId id="281" r:id="rId6"/>
    <p:sldId id="286" r:id="rId7"/>
    <p:sldId id="296" r:id="rId8"/>
    <p:sldId id="283" r:id="rId9"/>
    <p:sldId id="260" r:id="rId10"/>
    <p:sldId id="265" r:id="rId11"/>
    <p:sldId id="294" r:id="rId12"/>
    <p:sldId id="291" r:id="rId13"/>
    <p:sldId id="293" r:id="rId14"/>
    <p:sldId id="273" r:id="rId15"/>
    <p:sldId id="275" r:id="rId16"/>
    <p:sldId id="297" r:id="rId17"/>
    <p:sldId id="299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B4B000"/>
    <a:srgbClr val="99CC00"/>
    <a:srgbClr val="FFFF00"/>
    <a:srgbClr val="FF6600"/>
    <a:srgbClr val="CF7B27"/>
    <a:srgbClr val="CC9900"/>
    <a:srgbClr val="FFFF01"/>
    <a:srgbClr val="737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2136" y="-6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58377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8378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E8F34-F4BC-4C5C-84B6-303CA8A0A4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FA925-7B65-43D4-89EB-7C21782E8E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E518A-08B3-4040-9D02-2FB6677568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D0BBF-EDD0-4EB3-B6E8-A318272FAE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29779-D6C5-4258-9BFC-CB1332E9CA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A795A-553F-47F1-9AFC-9FA8F913C0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71B9C-D55E-4D96-BEEB-F28A08DFC2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03943-05B4-41AB-8B48-B547A86B63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E9C98-E1E8-4C56-BEE0-C0765D11F6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63821-0C33-44DD-B66E-F572849688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0B9DE-7CCC-450B-A323-AB0C11F5DE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57347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7348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7349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7350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7351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7352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7353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7354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5735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735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735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D674D8BC-952B-4F8D-BBE3-D0C07B57FF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7358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7359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0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385175" cy="974725"/>
          </a:xfrm>
        </p:spPr>
        <p:txBody>
          <a:bodyPr/>
          <a:lstStyle/>
          <a:p>
            <a:pPr eaLnBrk="1" hangingPunct="1">
              <a:defRPr/>
            </a:pPr>
            <a:r>
              <a:rPr lang="ru-RU" b="0" dirty="0" smtClean="0">
                <a:solidFill>
                  <a:srgbClr val="00CC00"/>
                </a:solidFill>
              </a:rPr>
              <a:t>             </a:t>
            </a:r>
            <a:r>
              <a:rPr lang="ru-RU" dirty="0" smtClean="0">
                <a:solidFill>
                  <a:schemeClr val="folHlink"/>
                </a:solidFill>
              </a:rPr>
              <a:t>Насекомые.</a:t>
            </a:r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990600" y="990600"/>
            <a:ext cx="7391400" cy="5448300"/>
          </a:xfrm>
          <a:noFill/>
        </p:spPr>
      </p:pic>
      <p:sp>
        <p:nvSpPr>
          <p:cNvPr id="3076" name="Прямоугольник 5"/>
          <p:cNvSpPr>
            <a:spLocks noChangeArrowheads="1"/>
          </p:cNvSpPr>
          <p:nvPr/>
        </p:nvSpPr>
        <p:spPr bwMode="auto">
          <a:xfrm>
            <a:off x="1981200" y="647700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 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2133600" y="632460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sz="1600" b="1" dirty="0"/>
              <a:t>Автор презентации </a:t>
            </a:r>
            <a:r>
              <a:rPr lang="ru-RU" sz="1600" b="1" dirty="0" err="1" smtClean="0"/>
              <a:t>Сушина</a:t>
            </a:r>
            <a:r>
              <a:rPr lang="ru-RU" sz="1600" b="1" dirty="0" smtClean="0"/>
              <a:t> М.К.</a:t>
            </a:r>
            <a:endParaRPr lang="ru-RU" sz="1600" b="1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90800" y="1930400"/>
            <a:ext cx="6553200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Rectangle 7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1800" dirty="0" smtClean="0">
                <a:solidFill>
                  <a:schemeClr val="hlink"/>
                </a:solidFill>
              </a:rPr>
              <a:t/>
            </a:r>
            <a:br>
              <a:rPr lang="ru-RU" sz="1800" dirty="0" smtClean="0">
                <a:solidFill>
                  <a:schemeClr val="hlink"/>
                </a:solidFill>
              </a:rPr>
            </a:br>
            <a:r>
              <a:rPr lang="ru-RU" sz="2800" dirty="0" smtClean="0">
                <a:solidFill>
                  <a:srgbClr val="FFC000"/>
                </a:solidFill>
              </a:rPr>
              <a:t>БОЖЬЯ КОРОВКА</a:t>
            </a:r>
            <a:r>
              <a:rPr lang="ru-RU" dirty="0" smtClean="0">
                <a:solidFill>
                  <a:srgbClr val="FFC000"/>
                </a:solidFill>
              </a:rPr>
              <a:t>.</a:t>
            </a:r>
            <a:br>
              <a:rPr lang="ru-RU" dirty="0" smtClean="0">
                <a:solidFill>
                  <a:srgbClr val="FFC000"/>
                </a:solidFill>
              </a:rPr>
            </a:br>
            <a:endParaRPr lang="ru-RU" dirty="0" smtClean="0">
              <a:solidFill>
                <a:srgbClr val="FFC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hlink"/>
                </a:solidFill>
              </a:rPr>
              <a:t>Расправила крылья</a:t>
            </a:r>
            <a:br>
              <a:rPr lang="ru-RU" sz="2000" b="1" dirty="0" smtClean="0">
                <a:solidFill>
                  <a:schemeClr val="hlink"/>
                </a:solidFill>
              </a:rPr>
            </a:br>
            <a:r>
              <a:rPr lang="ru-RU" sz="2000" b="1" dirty="0" smtClean="0">
                <a:solidFill>
                  <a:schemeClr val="hlink"/>
                </a:solidFill>
              </a:rPr>
              <a:t>Стремительно, ловко.</a:t>
            </a:r>
            <a:br>
              <a:rPr lang="ru-RU" sz="2000" b="1" dirty="0" smtClean="0">
                <a:solidFill>
                  <a:schemeClr val="hlink"/>
                </a:solidFill>
              </a:rPr>
            </a:br>
            <a:r>
              <a:rPr lang="ru-RU" sz="2000" b="1" dirty="0" smtClean="0">
                <a:solidFill>
                  <a:schemeClr val="hlink"/>
                </a:solidFill>
              </a:rPr>
              <a:t>И в небо умчалась</a:t>
            </a:r>
            <a:br>
              <a:rPr lang="ru-RU" sz="2000" b="1" dirty="0" smtClean="0">
                <a:solidFill>
                  <a:schemeClr val="hlink"/>
                </a:solidFill>
              </a:rPr>
            </a:br>
            <a:r>
              <a:rPr lang="ru-RU" sz="2000" b="1" dirty="0" smtClean="0">
                <a:solidFill>
                  <a:schemeClr val="hlink"/>
                </a:solidFill>
              </a:rPr>
              <a:t>божья коровка.</a:t>
            </a:r>
            <a:endParaRPr lang="ru-RU" sz="2000" b="1" dirty="0" smtClean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" y="3352800"/>
            <a:ext cx="2590800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Красненькие крылышки, черные горошки.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Кто это гуляет по моей ладошке?</a:t>
            </a: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389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9" grpId="0"/>
      <p:bldP spid="7" grpId="0" build="p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2000" y="1584325"/>
            <a:ext cx="7696200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3008313" cy="94615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dirty="0" smtClean="0">
                <a:solidFill>
                  <a:srgbClr val="D6EB0B"/>
                </a:solidFill>
              </a:rPr>
              <a:t>МУРАВЬИ.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132715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На поляне возле ёлок </a:t>
            </a:r>
            <a:br>
              <a:rPr lang="ru-RU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ru-RU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Дом построен из иголок. </a:t>
            </a:r>
            <a:br>
              <a:rPr lang="ru-RU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ru-RU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За травой не виден он, </a:t>
            </a:r>
            <a:br>
              <a:rPr lang="ru-RU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ru-RU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А жильцов в нём миллион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685800" y="1676400"/>
            <a:ext cx="7620000" cy="5181600"/>
          </a:xfrm>
        </p:spPr>
        <p:txBody>
          <a:bodyPr/>
          <a:lstStyle/>
          <a:p>
            <a:pPr eaLnBrk="1" hangingPunct="1">
              <a:defRPr/>
            </a:pPr>
            <a:endParaRPr lang="ru-RU" dirty="0" smtClean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14725" y="1371600"/>
            <a:ext cx="5629275" cy="430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4603750"/>
          </a:xfrm>
        </p:spPr>
        <p:txBody>
          <a:bodyPr/>
          <a:lstStyle/>
          <a:p>
            <a:pPr eaLnBrk="1" hangingPunct="1">
              <a:defRPr/>
            </a:pPr>
            <a:endParaRPr lang="ru-RU" dirty="0" smtClean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228600" y="990600"/>
            <a:ext cx="3313113" cy="510540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rgbClr val="CC9900"/>
                </a:solidFill>
              </a:rPr>
              <a:t>В лесу мурашки-муравьи</a:t>
            </a:r>
            <a:br>
              <a:rPr lang="ru-RU" sz="2000" b="1" dirty="0" smtClean="0">
                <a:solidFill>
                  <a:srgbClr val="CC9900"/>
                </a:solidFill>
              </a:rPr>
            </a:br>
            <a:r>
              <a:rPr lang="ru-RU" sz="2000" b="1" dirty="0" smtClean="0">
                <a:solidFill>
                  <a:srgbClr val="CC9900"/>
                </a:solidFill>
              </a:rPr>
              <a:t>Живут своим трудом,</a:t>
            </a:r>
            <a:br>
              <a:rPr lang="ru-RU" sz="2000" b="1" dirty="0" smtClean="0">
                <a:solidFill>
                  <a:srgbClr val="CC9900"/>
                </a:solidFill>
              </a:rPr>
            </a:br>
            <a:r>
              <a:rPr lang="ru-RU" sz="2000" b="1" dirty="0" smtClean="0">
                <a:solidFill>
                  <a:srgbClr val="CC9900"/>
                </a:solidFill>
              </a:rPr>
              <a:t>У них обычаи свои</a:t>
            </a:r>
            <a:br>
              <a:rPr lang="ru-RU" sz="2000" b="1" dirty="0" smtClean="0">
                <a:solidFill>
                  <a:srgbClr val="CC9900"/>
                </a:solidFill>
              </a:rPr>
            </a:br>
            <a:r>
              <a:rPr lang="ru-RU" sz="2000" b="1" dirty="0" smtClean="0">
                <a:solidFill>
                  <a:srgbClr val="CC9900"/>
                </a:solidFill>
              </a:rPr>
              <a:t>И муравейник-дом.</a:t>
            </a:r>
            <a:br>
              <a:rPr lang="ru-RU" sz="2000" b="1" dirty="0" smtClean="0">
                <a:solidFill>
                  <a:srgbClr val="CC9900"/>
                </a:solidFill>
              </a:rPr>
            </a:br>
            <a:r>
              <a:rPr lang="ru-RU" sz="2000" b="1" dirty="0" smtClean="0">
                <a:solidFill>
                  <a:srgbClr val="CC9900"/>
                </a:solidFill>
              </a:rPr>
              <a:t>Миролюбивые жильцы</a:t>
            </a:r>
            <a:br>
              <a:rPr lang="ru-RU" sz="2000" b="1" dirty="0" smtClean="0">
                <a:solidFill>
                  <a:srgbClr val="CC9900"/>
                </a:solidFill>
              </a:rPr>
            </a:br>
            <a:r>
              <a:rPr lang="ru-RU" sz="2000" b="1" dirty="0" smtClean="0">
                <a:solidFill>
                  <a:srgbClr val="CC9900"/>
                </a:solidFill>
              </a:rPr>
              <a:t>Без дела не сидят:</a:t>
            </a:r>
            <a:br>
              <a:rPr lang="ru-RU" sz="2000" b="1" dirty="0" smtClean="0">
                <a:solidFill>
                  <a:srgbClr val="CC9900"/>
                </a:solidFill>
              </a:rPr>
            </a:br>
            <a:r>
              <a:rPr lang="ru-RU" sz="2000" b="1" dirty="0" smtClean="0">
                <a:solidFill>
                  <a:srgbClr val="CC9900"/>
                </a:solidFill>
              </a:rPr>
              <a:t>С утра на пост бегут бойцы,</a:t>
            </a:r>
            <a:br>
              <a:rPr lang="ru-RU" sz="2000" b="1" dirty="0" smtClean="0">
                <a:solidFill>
                  <a:srgbClr val="CC9900"/>
                </a:solidFill>
              </a:rPr>
            </a:br>
            <a:r>
              <a:rPr lang="ru-RU" sz="2000" b="1" dirty="0" smtClean="0">
                <a:solidFill>
                  <a:srgbClr val="CC9900"/>
                </a:solidFill>
              </a:rPr>
              <a:t>А няньки в детский сад.</a:t>
            </a:r>
            <a:br>
              <a:rPr lang="ru-RU" sz="2000" b="1" dirty="0" smtClean="0">
                <a:solidFill>
                  <a:srgbClr val="CC9900"/>
                </a:solidFill>
              </a:rPr>
            </a:br>
            <a:r>
              <a:rPr lang="ru-RU" sz="2000" b="1" dirty="0" smtClean="0">
                <a:solidFill>
                  <a:srgbClr val="CC9900"/>
                </a:solidFill>
              </a:rPr>
              <a:t>Рабочий муравей спешит</a:t>
            </a:r>
            <a:br>
              <a:rPr lang="ru-RU" sz="2000" b="1" dirty="0" smtClean="0">
                <a:solidFill>
                  <a:srgbClr val="CC9900"/>
                </a:solidFill>
              </a:rPr>
            </a:br>
            <a:r>
              <a:rPr lang="ru-RU" sz="2000" b="1" dirty="0" smtClean="0">
                <a:solidFill>
                  <a:srgbClr val="CC9900"/>
                </a:solidFill>
              </a:rPr>
              <a:t>Тропинкой трудовой,</a:t>
            </a:r>
            <a:br>
              <a:rPr lang="ru-RU" sz="2000" b="1" dirty="0" smtClean="0">
                <a:solidFill>
                  <a:srgbClr val="CC9900"/>
                </a:solidFill>
              </a:rPr>
            </a:br>
            <a:r>
              <a:rPr lang="ru-RU" sz="2000" b="1" dirty="0" smtClean="0">
                <a:solidFill>
                  <a:srgbClr val="CC9900"/>
                </a:solidFill>
              </a:rPr>
              <a:t>С утра до вечера шуршит</a:t>
            </a:r>
            <a:br>
              <a:rPr lang="ru-RU" sz="2000" b="1" dirty="0" smtClean="0">
                <a:solidFill>
                  <a:srgbClr val="CC9900"/>
                </a:solidFill>
              </a:rPr>
            </a:br>
            <a:r>
              <a:rPr lang="ru-RU" sz="2000" b="1" dirty="0" smtClean="0">
                <a:solidFill>
                  <a:srgbClr val="CC9900"/>
                </a:solidFill>
              </a:rPr>
              <a:t>В траве и под листвой.</a:t>
            </a: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600200"/>
            <a:ext cx="655161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8223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smtClean="0">
                <a:solidFill>
                  <a:srgbClr val="B4B000"/>
                </a:solidFill>
              </a:rPr>
              <a:t>КОМАР</a:t>
            </a:r>
            <a:r>
              <a:rPr lang="ru-RU" sz="2800" dirty="0" smtClean="0">
                <a:solidFill>
                  <a:srgbClr val="B4B000"/>
                </a:solidFill>
              </a:rPr>
              <a:t>.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6248400" y="1447800"/>
            <a:ext cx="3165475" cy="160020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rgbClr val="FFC000"/>
                </a:solidFill>
              </a:rPr>
              <a:t>Самого не видно, а песню слышно; </a:t>
            </a:r>
            <a:br>
              <a:rPr lang="ru-RU" sz="2000" b="1" dirty="0" smtClean="0">
                <a:solidFill>
                  <a:srgbClr val="FFC000"/>
                </a:solidFill>
              </a:rPr>
            </a:br>
            <a:r>
              <a:rPr lang="ru-RU" sz="2000" b="1" dirty="0" smtClean="0">
                <a:solidFill>
                  <a:srgbClr val="FFC000"/>
                </a:solidFill>
              </a:rPr>
              <a:t>Летит, пищит, случай не упустит: </a:t>
            </a:r>
            <a:br>
              <a:rPr lang="ru-RU" sz="2000" b="1" dirty="0" smtClean="0">
                <a:solidFill>
                  <a:srgbClr val="FFC000"/>
                </a:solidFill>
              </a:rPr>
            </a:br>
            <a:r>
              <a:rPr lang="ru-RU" sz="2000" b="1" dirty="0" smtClean="0">
                <a:solidFill>
                  <a:srgbClr val="FFC000"/>
                </a:solidFill>
              </a:rPr>
              <a:t>Сядет и укусит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6172200" y="3962400"/>
            <a:ext cx="2971800" cy="289560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rgbClr val="FFFF00"/>
                </a:solidFill>
              </a:rPr>
              <a:t>Дождь прошел.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Свежо и тихо.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err="1" smtClean="0">
                <a:solidFill>
                  <a:srgbClr val="FFFF00"/>
                </a:solidFill>
              </a:rPr>
              <a:t>Распищалась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</a:rPr>
              <a:t>комариха</a:t>
            </a:r>
            <a:r>
              <a:rPr lang="ru-RU" sz="2000" b="1" dirty="0" smtClean="0">
                <a:solidFill>
                  <a:srgbClr val="FFFF00"/>
                </a:solidFill>
              </a:rPr>
              <a:t>: —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Радостно на свете жить,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Но кого бы укусить?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endParaRPr lang="ru-RU" sz="20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600" decel="1000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/>
      <p:bldP spid="6" grpId="0" build="p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71800" y="2501900"/>
            <a:ext cx="6172200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11271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dirty="0" smtClean="0">
                <a:solidFill>
                  <a:srgbClr val="D6EB0B"/>
                </a:solidFill>
              </a:rPr>
              <a:t>КУЗНЕЧИК.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3276600"/>
            <a:ext cx="3200400" cy="3124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B4B000"/>
                </a:solidFill>
              </a:rPr>
              <a:t>Кузнечик прыгнул и исчез</a:t>
            </a:r>
            <a:br>
              <a:rPr lang="ru-RU" sz="2000" b="1" dirty="0" smtClean="0">
                <a:solidFill>
                  <a:srgbClr val="B4B000"/>
                </a:solidFill>
              </a:rPr>
            </a:br>
            <a:r>
              <a:rPr lang="ru-RU" sz="2000" b="1" dirty="0" smtClean="0">
                <a:solidFill>
                  <a:srgbClr val="B4B000"/>
                </a:solidFill>
              </a:rPr>
              <a:t>С травой зеленой слился весь.</a:t>
            </a:r>
            <a:br>
              <a:rPr lang="ru-RU" sz="2000" b="1" dirty="0" smtClean="0">
                <a:solidFill>
                  <a:srgbClr val="B4B000"/>
                </a:solidFill>
              </a:rPr>
            </a:br>
            <a:r>
              <a:rPr lang="ru-RU" sz="2000" b="1" dirty="0" smtClean="0">
                <a:solidFill>
                  <a:srgbClr val="B4B000"/>
                </a:solidFill>
              </a:rPr>
              <a:t>«Попробуйте на грядке</a:t>
            </a:r>
            <a:br>
              <a:rPr lang="ru-RU" sz="2000" b="1" dirty="0" smtClean="0">
                <a:solidFill>
                  <a:srgbClr val="B4B000"/>
                </a:solidFill>
              </a:rPr>
            </a:br>
            <a:r>
              <a:rPr lang="ru-RU" sz="2000" b="1" dirty="0" smtClean="0">
                <a:solidFill>
                  <a:srgbClr val="B4B000"/>
                </a:solidFill>
              </a:rPr>
              <a:t>Со мной сыграйте в прятки».</a:t>
            </a:r>
            <a:br>
              <a:rPr lang="ru-RU" sz="2000" b="1" dirty="0" smtClean="0">
                <a:solidFill>
                  <a:srgbClr val="B4B000"/>
                </a:solidFill>
              </a:rPr>
            </a:br>
            <a:endParaRPr lang="ru-RU" sz="2000" b="1" dirty="0" smtClean="0">
              <a:solidFill>
                <a:srgbClr val="B4B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0" y="1143000"/>
            <a:ext cx="3927475" cy="18288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На лугу живёт скрипач, </a:t>
            </a:r>
            <a:b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Носит фрак и ходит вскачь</a:t>
            </a: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00" decel="100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/>
      <p:bldP spid="6" grpId="0" build="p"/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048000"/>
            <a:ext cx="68357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3008313" cy="48895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dirty="0" smtClean="0">
                <a:solidFill>
                  <a:srgbClr val="2FDB07"/>
                </a:solidFill>
              </a:rPr>
              <a:t>МУХА.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114800" y="273050"/>
            <a:ext cx="5029200" cy="5853113"/>
          </a:xfrm>
        </p:spPr>
        <p:txBody>
          <a:bodyPr/>
          <a:lstStyle/>
          <a:p>
            <a:pPr eaLnBrk="1" hangingPunct="1">
              <a:defRPr/>
            </a:pPr>
            <a:r>
              <a:rPr lang="ru-RU" sz="1800" b="1" dirty="0" smtClean="0">
                <a:solidFill>
                  <a:srgbClr val="99CC00"/>
                </a:solidFill>
              </a:rPr>
              <a:t>Летним днём мешает муха</a:t>
            </a:r>
            <a:br>
              <a:rPr lang="ru-RU" sz="1800" b="1" dirty="0" smtClean="0">
                <a:solidFill>
                  <a:srgbClr val="99CC00"/>
                </a:solidFill>
              </a:rPr>
            </a:br>
            <a:r>
              <a:rPr lang="ru-RU" sz="1800" b="1" dirty="0" smtClean="0">
                <a:solidFill>
                  <a:srgbClr val="99CC00"/>
                </a:solidFill>
              </a:rPr>
              <a:t>Спать: куснёт то в нос, то в ухо.</a:t>
            </a:r>
            <a:br>
              <a:rPr lang="ru-RU" sz="1800" b="1" dirty="0" smtClean="0">
                <a:solidFill>
                  <a:srgbClr val="99CC00"/>
                </a:solidFill>
              </a:rPr>
            </a:br>
            <a:r>
              <a:rPr lang="ru-RU" sz="1800" b="1" dirty="0" smtClean="0">
                <a:solidFill>
                  <a:srgbClr val="99CC00"/>
                </a:solidFill>
              </a:rPr>
              <a:t>Люди с мухами не ладят. -</a:t>
            </a:r>
            <a:br>
              <a:rPr lang="ru-RU" sz="1800" b="1" dirty="0" smtClean="0">
                <a:solidFill>
                  <a:srgbClr val="99CC00"/>
                </a:solidFill>
              </a:rPr>
            </a:br>
            <a:r>
              <a:rPr lang="ru-RU" sz="1800" b="1" dirty="0" smtClean="0">
                <a:solidFill>
                  <a:srgbClr val="99CC00"/>
                </a:solidFill>
              </a:rPr>
              <a:t>То на мусор муха сядет,</a:t>
            </a:r>
            <a:br>
              <a:rPr lang="ru-RU" sz="1800" b="1" dirty="0" smtClean="0">
                <a:solidFill>
                  <a:srgbClr val="99CC00"/>
                </a:solidFill>
              </a:rPr>
            </a:br>
            <a:r>
              <a:rPr lang="ru-RU" sz="1800" b="1" dirty="0" smtClean="0">
                <a:solidFill>
                  <a:srgbClr val="99CC00"/>
                </a:solidFill>
              </a:rPr>
              <a:t>То усядется на хлеб,-</a:t>
            </a:r>
            <a:br>
              <a:rPr lang="ru-RU" sz="1800" b="1" dirty="0" smtClean="0">
                <a:solidFill>
                  <a:srgbClr val="99CC00"/>
                </a:solidFill>
              </a:rPr>
            </a:br>
            <a:r>
              <a:rPr lang="ru-RU" sz="1800" b="1" dirty="0" smtClean="0">
                <a:solidFill>
                  <a:srgbClr val="99CC00"/>
                </a:solidFill>
              </a:rPr>
              <a:t>Не почистив свои лапки,-</a:t>
            </a:r>
            <a:br>
              <a:rPr lang="ru-RU" sz="1800" b="1" dirty="0" smtClean="0">
                <a:solidFill>
                  <a:srgbClr val="99CC00"/>
                </a:solidFill>
              </a:rPr>
            </a:br>
            <a:r>
              <a:rPr lang="ru-RU" sz="1800" b="1" dirty="0" smtClean="0">
                <a:solidFill>
                  <a:srgbClr val="99CC00"/>
                </a:solidFill>
              </a:rPr>
              <a:t>То на пряник сядет сладкий.</a:t>
            </a:r>
            <a:br>
              <a:rPr lang="ru-RU" sz="1800" b="1" dirty="0" smtClean="0">
                <a:solidFill>
                  <a:srgbClr val="99CC00"/>
                </a:solidFill>
              </a:rPr>
            </a:br>
            <a:r>
              <a:rPr lang="ru-RU" sz="1800" b="1" dirty="0" smtClean="0">
                <a:solidFill>
                  <a:srgbClr val="99CC00"/>
                </a:solidFill>
              </a:rPr>
              <a:t>Спасаясь от такой назойливой соседки,</a:t>
            </a:r>
            <a:br>
              <a:rPr lang="ru-RU" sz="1800" b="1" dirty="0" smtClean="0">
                <a:solidFill>
                  <a:srgbClr val="99CC00"/>
                </a:solidFill>
              </a:rPr>
            </a:br>
            <a:r>
              <a:rPr lang="ru-RU" sz="1800" b="1" dirty="0" smtClean="0">
                <a:solidFill>
                  <a:srgbClr val="99CC00"/>
                </a:solidFill>
              </a:rPr>
              <a:t>Вставляют люди летом в окна сетки.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228600" y="1066800"/>
            <a:ext cx="3236913" cy="205740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Кто над нами вверх ногами </a:t>
            </a:r>
            <a:b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Ходит - не страшится, </a:t>
            </a:r>
            <a:b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Упасть не боится, целый день летает, </a:t>
            </a:r>
            <a:b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Всем надоедает?</a:t>
            </a: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  <p:bldP spid="6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8985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dirty="0" smtClean="0">
                <a:solidFill>
                  <a:srgbClr val="CF7B27"/>
                </a:solidFill>
              </a:rPr>
              <a:t> </a:t>
            </a:r>
            <a:r>
              <a:rPr lang="ru-RU" sz="2800" dirty="0" smtClean="0">
                <a:solidFill>
                  <a:srgbClr val="CF7B27"/>
                </a:solidFill>
              </a:rPr>
              <a:t>СВЕРЧОК</a:t>
            </a:r>
            <a:endParaRPr lang="ru-RU" sz="2400" dirty="0" smtClean="0">
              <a:solidFill>
                <a:srgbClr val="CF7B27"/>
              </a:solidFill>
            </a:endParaRPr>
          </a:p>
        </p:txBody>
      </p:sp>
      <p:pic>
        <p:nvPicPr>
          <p:cNvPr id="5" name="Содержимое 4" descr="sverchok.jpg"/>
          <p:cNvPicPr>
            <a:picLocks noGrp="1" noChangeAspect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1143000"/>
            <a:ext cx="6319838" cy="38862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72200" y="1371600"/>
            <a:ext cx="2673350" cy="472440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rgbClr val="FFFF00"/>
                </a:solidFill>
              </a:rPr>
              <a:t>У нас в саду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Живёт сверчок -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Такой усатый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Старичок. 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Он вечерами, 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При луне, 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На скрипочке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Играет мне. 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Наладит струны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И смычок, 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Повесит ноты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На сучок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И до утра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В ночной тиши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Играет мне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От всей души</a:t>
            </a:r>
            <a:r>
              <a:rPr lang="ru-RU" b="1" dirty="0" smtClean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457200" y="5334000"/>
            <a:ext cx="5105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6600"/>
                </a:solidFill>
              </a:rPr>
              <a:t>Целый день он спать не прочь.</a:t>
            </a:r>
            <a:br>
              <a:rPr lang="ru-RU" sz="2000" b="1">
                <a:solidFill>
                  <a:srgbClr val="FF6600"/>
                </a:solidFill>
              </a:rPr>
            </a:br>
            <a:r>
              <a:rPr lang="ru-RU" sz="2000" b="1">
                <a:solidFill>
                  <a:srgbClr val="FF6600"/>
                </a:solidFill>
              </a:rPr>
              <a:t>Но едва наступит ночь,</a:t>
            </a:r>
            <a:br>
              <a:rPr lang="ru-RU" sz="2000" b="1">
                <a:solidFill>
                  <a:srgbClr val="FF6600"/>
                </a:solidFill>
              </a:rPr>
            </a:br>
            <a:r>
              <a:rPr lang="ru-RU" sz="2000" b="1">
                <a:solidFill>
                  <a:srgbClr val="FF6600"/>
                </a:solidFill>
              </a:rPr>
              <a:t>Запоет его смычок.</a:t>
            </a:r>
            <a:br>
              <a:rPr lang="ru-RU" sz="2000" b="1">
                <a:solidFill>
                  <a:srgbClr val="FF6600"/>
                </a:solidFill>
              </a:rPr>
            </a:br>
            <a:r>
              <a:rPr lang="ru-RU" sz="2000" b="1">
                <a:solidFill>
                  <a:srgbClr val="FF6600"/>
                </a:solidFill>
              </a:rPr>
              <a:t>Музыканта звать …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s://avatars.mds.yandex.net/get-pdb/1101614/db4ab4d3-5d8e-40c5-a10d-0481a5e3e50b/s1200?webp=false"/>
          <p:cNvPicPr/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72" y="0"/>
            <a:ext cx="917427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389721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1.bp.blogspot.com/-_hrIJN5VaXg/XayS78PEP8I/AAAAAAAAJSg/VZntSv1WLpk6FzPZOr13SQ5g5s1BE7QTgCLcBGAsYHQ/s1600/img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08975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71600" y="2009775"/>
            <a:ext cx="6781800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228600"/>
            <a:ext cx="7772400" cy="5334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dirty="0" smtClean="0">
                <a:solidFill>
                  <a:srgbClr val="4FF622"/>
                </a:solidFill>
              </a:rPr>
              <a:t>ЖУК.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228600" y="685800"/>
            <a:ext cx="8229600" cy="129540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Не жужжу, когда сижу, 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Не жужжу, когда хожу, 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Не жужжу, когда тружусь, 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А жужжу, когда кружусь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/>
      <p:bldP spid="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00200" y="2173288"/>
            <a:ext cx="6437313" cy="468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8"/>
          <p:cNvSpPr>
            <a:spLocks noChangeArrowheads="1"/>
          </p:cNvSpPr>
          <p:nvPr/>
        </p:nvSpPr>
        <p:spPr bwMode="auto">
          <a:xfrm>
            <a:off x="2743200" y="760413"/>
            <a:ext cx="4191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>
                <a:solidFill>
                  <a:schemeClr val="folHlink"/>
                </a:solidFill>
              </a:rPr>
              <a:t> 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2438400" y="228600"/>
            <a:ext cx="45720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C000"/>
                </a:solidFill>
              </a:rPr>
              <a:t>Под листочком</a:t>
            </a:r>
            <a:br>
              <a:rPr lang="ru-RU" sz="2000" b="1">
                <a:solidFill>
                  <a:srgbClr val="FFC000"/>
                </a:solidFill>
              </a:rPr>
            </a:br>
            <a:r>
              <a:rPr lang="ru-RU" sz="2000" b="1">
                <a:solidFill>
                  <a:srgbClr val="FFC000"/>
                </a:solidFill>
              </a:rPr>
              <a:t>Жук проснулся,</a:t>
            </a:r>
            <a:br>
              <a:rPr lang="ru-RU" sz="2000" b="1">
                <a:solidFill>
                  <a:srgbClr val="FFC000"/>
                </a:solidFill>
              </a:rPr>
            </a:br>
            <a:r>
              <a:rPr lang="ru-RU" sz="2000" b="1">
                <a:solidFill>
                  <a:srgbClr val="FFC000"/>
                </a:solidFill>
              </a:rPr>
              <a:t>Потянулся и встряхнулся,</a:t>
            </a:r>
            <a:br>
              <a:rPr lang="ru-RU" sz="2000" b="1">
                <a:solidFill>
                  <a:srgbClr val="FFC000"/>
                </a:solidFill>
              </a:rPr>
            </a:br>
            <a:r>
              <a:rPr lang="ru-RU" sz="2000" b="1">
                <a:solidFill>
                  <a:srgbClr val="FFC000"/>
                </a:solidFill>
              </a:rPr>
              <a:t>Брюшко, нос, глаза, усы</a:t>
            </a:r>
            <a:br>
              <a:rPr lang="ru-RU" sz="2000" b="1">
                <a:solidFill>
                  <a:srgbClr val="FFC000"/>
                </a:solidFill>
              </a:rPr>
            </a:br>
            <a:r>
              <a:rPr lang="ru-RU" sz="2000" b="1">
                <a:solidFill>
                  <a:srgbClr val="FFC000"/>
                </a:solidFill>
              </a:rPr>
              <a:t>Вымыл капелькой росы</a:t>
            </a:r>
            <a:r>
              <a:rPr lang="ru-RU"/>
              <a:t>.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3008313" cy="71755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dirty="0" smtClean="0">
                <a:solidFill>
                  <a:srgbClr val="FFC000"/>
                </a:solidFill>
              </a:rPr>
              <a:t>ПЧЕЛА.</a:t>
            </a:r>
          </a:p>
        </p:txBody>
      </p:sp>
      <p:sp>
        <p:nvSpPr>
          <p:cNvPr id="60422" name="Rectangle 6"/>
          <p:cNvSpPr>
            <a:spLocks noGrp="1" noRot="1" noChangeArrowheads="1"/>
          </p:cNvSpPr>
          <p:nvPr>
            <p:ph idx="1"/>
          </p:nvPr>
        </p:nvSpPr>
        <p:spPr>
          <a:xfrm>
            <a:off x="5257800" y="1143000"/>
            <a:ext cx="3886200" cy="4983163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bg1">
                    <a:lumMod val="40000"/>
                    <a:lumOff val="60000"/>
                  </a:schemeClr>
                </a:solidFill>
              </a:rPr>
              <a:t>Пчёлка золотая сладенький медок </a:t>
            </a:r>
            <a:br>
              <a:rPr lang="ru-RU" sz="2000" b="1" dirty="0" smtClean="0">
                <a:solidFill>
                  <a:schemeClr val="bg1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solidFill>
                  <a:schemeClr val="bg1">
                    <a:lumMod val="40000"/>
                    <a:lumOff val="60000"/>
                  </a:schemeClr>
                </a:solidFill>
              </a:rPr>
              <a:t>Собрала, летая, в глиняный горшок. </a:t>
            </a:r>
            <a:br>
              <a:rPr lang="ru-RU" sz="2000" b="1" dirty="0" smtClean="0">
                <a:solidFill>
                  <a:schemeClr val="bg1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solidFill>
                  <a:schemeClr val="bg1">
                    <a:lumMod val="40000"/>
                    <a:lumOff val="60000"/>
                  </a:schemeClr>
                </a:solidFill>
              </a:rPr>
              <a:t>Собрала, летая по полям, лугам, </a:t>
            </a:r>
            <a:br>
              <a:rPr lang="ru-RU" sz="2000" b="1" dirty="0" smtClean="0">
                <a:solidFill>
                  <a:schemeClr val="bg1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solidFill>
                  <a:schemeClr val="bg1">
                    <a:lumMod val="40000"/>
                    <a:lumOff val="60000"/>
                  </a:schemeClr>
                </a:solidFill>
              </a:rPr>
              <a:t>Устали не зная, дар бесценный нам. </a:t>
            </a:r>
            <a:br>
              <a:rPr lang="ru-RU" sz="2000" b="1" dirty="0" smtClean="0">
                <a:solidFill>
                  <a:schemeClr val="bg1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solidFill>
                  <a:schemeClr val="bg1">
                    <a:lumMod val="40000"/>
                    <a:lumOff val="60000"/>
                  </a:schemeClr>
                </a:solidFill>
              </a:rPr>
              <a:t>Собрала, не скрою, летнее тепло, </a:t>
            </a:r>
            <a:br>
              <a:rPr lang="ru-RU" sz="2000" b="1" dirty="0" smtClean="0">
                <a:solidFill>
                  <a:schemeClr val="bg1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solidFill>
                  <a:schemeClr val="bg1">
                    <a:lumMod val="40000"/>
                    <a:lumOff val="60000"/>
                  </a:schemeClr>
                </a:solidFill>
              </a:rPr>
              <a:t>Чтоб оно зимою нас согреть могло. </a:t>
            </a:r>
            <a:br>
              <a:rPr lang="ru-RU" sz="2000" b="1" dirty="0" smtClean="0">
                <a:solidFill>
                  <a:schemeClr val="bg1">
                    <a:lumMod val="40000"/>
                    <a:lumOff val="60000"/>
                  </a:schemeClr>
                </a:solidFill>
              </a:rPr>
            </a:br>
            <a:endParaRPr lang="ru-RU" sz="2000" b="1" dirty="0" smtClean="0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0420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2514600"/>
            <a:ext cx="5448300" cy="4343400"/>
          </a:xfrm>
          <a:noFill/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228600" y="1143000"/>
            <a:ext cx="4572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FF01"/>
                </a:solidFill>
              </a:rPr>
              <a:t>Домовитая хозяйка </a:t>
            </a:r>
            <a:br>
              <a:rPr lang="ru-RU" sz="2000" b="1">
                <a:solidFill>
                  <a:srgbClr val="FFFF01"/>
                </a:solidFill>
              </a:rPr>
            </a:br>
            <a:r>
              <a:rPr lang="ru-RU" sz="2000" b="1">
                <a:solidFill>
                  <a:srgbClr val="FFFF01"/>
                </a:solidFill>
              </a:rPr>
              <a:t>Пролетела над лужайкой, </a:t>
            </a:r>
            <a:br>
              <a:rPr lang="ru-RU" sz="2000" b="1">
                <a:solidFill>
                  <a:srgbClr val="FFFF01"/>
                </a:solidFill>
              </a:rPr>
            </a:br>
            <a:r>
              <a:rPr lang="ru-RU" sz="2000" b="1">
                <a:solidFill>
                  <a:srgbClr val="FFFF01"/>
                </a:solidFill>
              </a:rPr>
              <a:t>Похлопочет над цветком - </a:t>
            </a:r>
            <a:br>
              <a:rPr lang="ru-RU" sz="2000" b="1">
                <a:solidFill>
                  <a:srgbClr val="FFFF01"/>
                </a:solidFill>
              </a:rPr>
            </a:br>
            <a:r>
              <a:rPr lang="ru-RU" sz="2000" b="1">
                <a:solidFill>
                  <a:srgbClr val="FFFF01"/>
                </a:solidFill>
              </a:rPr>
              <a:t>Он поделится медком 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0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1" grpId="0"/>
      <p:bldP spid="60422" grpId="0" build="p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68700" y="1600200"/>
            <a:ext cx="55753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5562600" y="304800"/>
            <a:ext cx="3008313" cy="71755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dirty="0" smtClean="0">
                <a:solidFill>
                  <a:srgbClr val="0BEB16"/>
                </a:solidFill>
              </a:rPr>
              <a:t>ОСЫ.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0" y="762000"/>
            <a:ext cx="5111750" cy="193675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rgbClr val="FFFF00"/>
                </a:solidFill>
              </a:rPr>
              <a:t>Не моторы, а шумят,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Не пилоты, а летят,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Не змеи, а жалят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152400" y="2362200"/>
            <a:ext cx="3352800" cy="449580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В тельняшках полосатых осы, как матросы.</a:t>
            </a:r>
            <a:b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Владеют, как кинжалом осы </a:t>
            </a: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</a:rPr>
              <a:t>свим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 жалом.</a:t>
            </a:r>
            <a:b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Того, кто им мешает, злые осы жалят. -</a:t>
            </a:r>
            <a:b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Покуда не ужалят, - в покое не оставят.</a:t>
            </a:r>
            <a:b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Как пчёлы, строят гнёзда. К ним не подходи! -</a:t>
            </a:r>
            <a:b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Не тронь гнездо осиное, - сторонкой обойди.</a:t>
            </a: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/>
      <p:bldP spid="8" grpId="0" build="p"/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5800" y="1828800"/>
            <a:ext cx="76771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914400" y="228600"/>
            <a:ext cx="7772400" cy="6858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dirty="0" smtClean="0">
                <a:solidFill>
                  <a:schemeClr val="folHlink"/>
                </a:solidFill>
              </a:rPr>
              <a:t>БАБОЧКА.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590800" y="762000"/>
            <a:ext cx="6248400" cy="9906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CC9900"/>
                </a:solidFill>
              </a:rPr>
              <a:t>Над цветком порхает, пляшет, </a:t>
            </a:r>
            <a:br>
              <a:rPr lang="ru-RU" sz="2400" b="1" dirty="0" smtClean="0">
                <a:solidFill>
                  <a:srgbClr val="CC9900"/>
                </a:solidFill>
              </a:rPr>
            </a:br>
            <a:r>
              <a:rPr lang="ru-RU" sz="2400" b="1" dirty="0" smtClean="0">
                <a:solidFill>
                  <a:srgbClr val="CC9900"/>
                </a:solidFill>
              </a:rPr>
              <a:t>Веерком узорным машет </a:t>
            </a:r>
            <a:r>
              <a:rPr lang="ru-RU" dirty="0" smtClean="0">
                <a:solidFill>
                  <a:srgbClr val="CC9900"/>
                </a:solidFill>
              </a:rPr>
              <a:t>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715000" cy="392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114800" y="3048000"/>
            <a:ext cx="5029200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715000" y="457200"/>
            <a:ext cx="3127375" cy="236220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dirty="0" smtClean="0"/>
              <a:t>Живёт, собою Землю украшая,</a:t>
            </a:r>
            <a:br>
              <a:rPr lang="ru-RU" sz="2000" dirty="0" smtClean="0"/>
            </a:br>
            <a:r>
              <a:rPr lang="ru-RU" sz="2000" dirty="0" smtClean="0"/>
              <a:t>Порхая с лепестка на лепесток!</a:t>
            </a:r>
            <a:br>
              <a:rPr lang="ru-RU" sz="2000" dirty="0" smtClean="0"/>
            </a:br>
            <a:r>
              <a:rPr lang="ru-RU" sz="2000" dirty="0" smtClean="0"/>
              <a:t>При этом тишину не нарушая,</a:t>
            </a:r>
            <a:br>
              <a:rPr lang="ru-RU" sz="2000" dirty="0" smtClean="0"/>
            </a:br>
            <a:r>
              <a:rPr lang="ru-RU" sz="2000" dirty="0" smtClean="0"/>
              <a:t>Она сама – летающий цветок! 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 smtClean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 smtClean="0"/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295400"/>
            <a:ext cx="492125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Rectangle 7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7461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dirty="0" smtClean="0">
                <a:solidFill>
                  <a:srgbClr val="B4B000"/>
                </a:solidFill>
              </a:rPr>
              <a:t>СТРЕКОЗА.</a:t>
            </a:r>
          </a:p>
        </p:txBody>
      </p:sp>
      <p:sp>
        <p:nvSpPr>
          <p:cNvPr id="8200" name="Rectangle 8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4953000" y="1600200"/>
            <a:ext cx="3927475" cy="914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chemeClr val="bg1">
                    <a:lumMod val="40000"/>
                    <a:lumOff val="60000"/>
                  </a:schemeClr>
                </a:solidFill>
              </a:rPr>
              <a:t>Голубой </a:t>
            </a:r>
            <a:r>
              <a:rPr lang="ru-RU" sz="2000" b="1" dirty="0" err="1" smtClean="0">
                <a:solidFill>
                  <a:schemeClr val="bg1">
                    <a:lumMod val="40000"/>
                    <a:lumOff val="60000"/>
                  </a:schemeClr>
                </a:solidFill>
              </a:rPr>
              <a:t>аэропланчик</a:t>
            </a:r>
            <a:r>
              <a:rPr lang="ru-RU" sz="2000" b="1" dirty="0" smtClean="0">
                <a:solidFill>
                  <a:schemeClr val="bg1">
                    <a:lumMod val="40000"/>
                    <a:lumOff val="60000"/>
                  </a:schemeClr>
                </a:solidFill>
              </a:rPr>
              <a:t> сел на белый одуванчик</a:t>
            </a:r>
          </a:p>
        </p:txBody>
      </p:sp>
      <p:sp>
        <p:nvSpPr>
          <p:cNvPr id="8201" name="Rectangle 9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5403850" y="3124200"/>
            <a:ext cx="3740150" cy="3276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FFFF00"/>
                </a:solidFill>
              </a:rPr>
              <a:t>Стрекоза , как вертолет,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FFFF00"/>
                </a:solidFill>
              </a:rPr>
              <a:t>Совершает свой полет.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FFFF00"/>
                </a:solidFill>
              </a:rPr>
              <a:t>Зависает над водой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FFFF00"/>
                </a:solidFill>
              </a:rPr>
              <a:t>И любуется собой.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000" b="1" dirty="0" smtClean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FFFF00"/>
                </a:solidFill>
              </a:rPr>
              <a:t>Что за чудо – стрекоза!?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FFFF00"/>
                </a:solidFill>
              </a:rPr>
              <a:t>Все в ней очень необычно,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FFFF00"/>
                </a:solidFill>
              </a:rPr>
              <a:t>А особенно – глаза.</a:t>
            </a:r>
            <a:endParaRPr lang="ru-RU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2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2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2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  <p:bldP spid="8200" grpId="0" build="p"/>
      <p:bldP spid="8201" grpId="0" build="p"/>
    </p:bldLst>
  </p:timing>
</p:sld>
</file>

<file path=ppt/theme/theme1.xml><?xml version="1.0" encoding="utf-8"?>
<a:theme xmlns:a="http://schemas.openxmlformats.org/drawingml/2006/main" name="Трава">
  <a:themeElements>
    <a:clrScheme name="Трава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Трава">
      <a:majorFont>
        <a:latin typeface="Arial Black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рава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Glass Layers</Template>
  <TotalTime>379</TotalTime>
  <Words>165</Words>
  <Application>Microsoft Office PowerPoint</Application>
  <PresentationFormat>Экран (4:3)</PresentationFormat>
  <Paragraphs>44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Трава</vt:lpstr>
      <vt:lpstr>             Насекомые.</vt:lpstr>
      <vt:lpstr>Слайд 2</vt:lpstr>
      <vt:lpstr>ЖУК.</vt:lpstr>
      <vt:lpstr>Слайд 4</vt:lpstr>
      <vt:lpstr>ПЧЕЛА.</vt:lpstr>
      <vt:lpstr>ОСЫ.</vt:lpstr>
      <vt:lpstr>БАБОЧКА.</vt:lpstr>
      <vt:lpstr>Живёт, собою Землю украшая, Порхая с лепестка на лепесток! При этом тишину не нарушая, Она сама – летающий цветок!  </vt:lpstr>
      <vt:lpstr>СТРЕКОЗА.</vt:lpstr>
      <vt:lpstr> БОЖЬЯ КОРОВКА. </vt:lpstr>
      <vt:lpstr>МУРАВЬИ.</vt:lpstr>
      <vt:lpstr>Слайд 12</vt:lpstr>
      <vt:lpstr>КОМАР.</vt:lpstr>
      <vt:lpstr>КУЗНЕЧИК.</vt:lpstr>
      <vt:lpstr>МУХА.</vt:lpstr>
      <vt:lpstr> СВЕРЧОК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Алексей</cp:lastModifiedBy>
  <cp:revision>28</cp:revision>
  <cp:lastPrinted>1601-01-01T00:00:00Z</cp:lastPrinted>
  <dcterms:created xsi:type="dcterms:W3CDTF">2012-08-30T08:37:43Z</dcterms:created>
  <dcterms:modified xsi:type="dcterms:W3CDTF">2020-05-22T08:57:22Z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