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87" r:id="rId6"/>
    <p:sldId id="274" r:id="rId7"/>
    <p:sldId id="275" r:id="rId8"/>
    <p:sldId id="276" r:id="rId9"/>
    <p:sldId id="277" r:id="rId10"/>
    <p:sldId id="288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AEAD8-A569-4EEE-9810-C7F139DFC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10" Type="http://schemas.openxmlformats.org/officeDocument/2006/relationships/image" Target="../media/image2.png"/><Relationship Id="rId4" Type="http://schemas.openxmlformats.org/officeDocument/2006/relationships/image" Target="../media/image37.w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61.gif"/><Relationship Id="rId5" Type="http://schemas.openxmlformats.org/officeDocument/2006/relationships/image" Target="../media/image59.wmf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63.jpeg"/><Relationship Id="rId5" Type="http://schemas.openxmlformats.org/officeDocument/2006/relationships/image" Target="../media/image59.wmf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74.wm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77.gif"/><Relationship Id="rId5" Type="http://schemas.openxmlformats.org/officeDocument/2006/relationships/image" Target="../media/image73.gif"/><Relationship Id="rId10" Type="http://schemas.openxmlformats.org/officeDocument/2006/relationships/image" Target="../media/image2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82.png"/><Relationship Id="rId5" Type="http://schemas.openxmlformats.org/officeDocument/2006/relationships/image" Target="../media/image73.gif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84.gif"/><Relationship Id="rId5" Type="http://schemas.openxmlformats.org/officeDocument/2006/relationships/image" Target="../media/image73.gif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87.png"/><Relationship Id="rId5" Type="http://schemas.openxmlformats.org/officeDocument/2006/relationships/image" Target="../media/image73.gif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87.png"/><Relationship Id="rId5" Type="http://schemas.openxmlformats.org/officeDocument/2006/relationships/image" Target="../media/image73.gif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00108"/>
            <a:ext cx="5786478" cy="271464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правила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дорожного движения»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286124"/>
            <a:ext cx="4500594" cy="1500198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«Торопыжка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улице»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3108" y="928670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С.Волков</a:t>
            </a:r>
          </a:p>
        </p:txBody>
      </p:sp>
      <p:pic>
        <p:nvPicPr>
          <p:cNvPr id="6" name="~PP570.WAV">
            <a:hlinkClick r:id="" action="ppaction://media"/>
          </p:cNvPr>
          <p:cNvPicPr>
            <a:picLocks noRot="1" noChangeAspect="1"/>
          </p:cNvPicPr>
          <p:nvPr>
            <a:wavAudioFile r:embed="rId1" name="~PP570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971924" cy="204311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На колёсах едет дом.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Люди могут ездить в нём.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 бокам – большие окна,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Сверху – крыша, чтоб не мокнуть,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Дом </a:t>
            </a:r>
            <a:r>
              <a:rPr lang="ru-RU" sz="1800" b="1" dirty="0" smtClean="0">
                <a:solidFill>
                  <a:srgbClr val="FF0000"/>
                </a:solidFill>
              </a:rPr>
              <a:t>автобусом </a:t>
            </a:r>
            <a:r>
              <a:rPr lang="ru-RU" sz="1800" b="1" dirty="0" smtClean="0">
                <a:solidFill>
                  <a:srgbClr val="002060"/>
                </a:solidFill>
              </a:rPr>
              <a:t>зовут,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 него есть свой маршрут.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96409"/>
            <a:ext cx="2714644" cy="3661591"/>
          </a:xfrm>
          <a:prstGeom prst="rect">
            <a:avLst/>
          </a:prstGeom>
          <a:noFill/>
        </p:spPr>
      </p:pic>
      <p:pic>
        <p:nvPicPr>
          <p:cNvPr id="5" name="~PP645.WAV">
            <a:hlinkClick r:id="" action="ppaction://media"/>
          </p:cNvPr>
          <p:cNvPicPr>
            <a:picLocks noRot="1" noChangeAspect="1"/>
          </p:cNvPicPr>
          <p:nvPr>
            <a:wavAudioFile r:embed="rId1" name="~PP645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Вот </a:t>
            </a:r>
            <a:r>
              <a:rPr lang="ru-RU" sz="1800" b="1" dirty="0" smtClean="0">
                <a:solidFill>
                  <a:srgbClr val="FF0000"/>
                </a:solidFill>
              </a:rPr>
              <a:t>троллейбус,</a:t>
            </a:r>
            <a:r>
              <a:rPr lang="ru-RU" sz="1800" b="1" dirty="0" smtClean="0">
                <a:solidFill>
                  <a:srgbClr val="002060"/>
                </a:solidFill>
              </a:rPr>
              <a:t> он с усами.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Едет он под проводами.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Если ус вдруг соскользнёт,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То троллейбус вмиг замрёт!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014.WAV">
            <a:hlinkClick r:id="" action="ppaction://media"/>
          </p:cNvPr>
          <p:cNvPicPr>
            <a:picLocks noRot="1" noChangeAspect="1"/>
          </p:cNvPicPr>
          <p:nvPr>
            <a:wavAudioFile r:embed="rId1" name="~PP2014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7894" y="0"/>
            <a:ext cx="3186106" cy="2400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Дзинь – дзинь – дзинь!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Что за звон?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рельсам катится вагон.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Внутри креслица стоят,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Люди в креслицах сидят.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Такой вагон, запоминай,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Называется </a:t>
            </a:r>
            <a:r>
              <a:rPr lang="ru-RU" sz="1800" b="1" dirty="0" smtClean="0">
                <a:solidFill>
                  <a:srgbClr val="FF0000"/>
                </a:solidFill>
              </a:rPr>
              <a:t>трамвай.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14752"/>
            <a:ext cx="1747778" cy="2357454"/>
          </a:xfrm>
          <a:prstGeom prst="rect">
            <a:avLst/>
          </a:prstGeom>
          <a:noFill/>
        </p:spPr>
      </p:pic>
      <p:pic>
        <p:nvPicPr>
          <p:cNvPr id="5" name="~PP3583.WAV">
            <a:hlinkClick r:id="" action="ppaction://media"/>
          </p:cNvPr>
          <p:cNvPicPr>
            <a:picLocks noRot="1" noChangeAspect="1"/>
          </p:cNvPicPr>
          <p:nvPr>
            <a:wavAudioFile r:embed="rId1" name="~PP3583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275749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Растерялся Торопыжка: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Как по улице пройти?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Пешеходы и машины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У мальчишки на пути..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Он торопится, спешит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И вдоль улицы бежит.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 вокруг него народ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По своим делам идет.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357562"/>
            <a:ext cx="1000132" cy="12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Users\viki\AppData\Local\Microsoft\Windows\Temporary Internet Files\Content.IE5\6NZXK4SD\MCj04382370000[1]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58148" y="3786190"/>
            <a:ext cx="1071570" cy="13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3143248"/>
            <a:ext cx="1357322" cy="1357322"/>
          </a:xfrm>
          <a:prstGeom prst="rect">
            <a:avLst/>
          </a:prstGeom>
          <a:noFill/>
        </p:spPr>
      </p:pic>
      <p:pic>
        <p:nvPicPr>
          <p:cNvPr id="25609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14348" y="4500570"/>
            <a:ext cx="2827443" cy="1116000"/>
          </a:xfrm>
          <a:prstGeom prst="rect">
            <a:avLst/>
          </a:prstGeom>
          <a:noFill/>
        </p:spPr>
      </p:pic>
      <p:pic>
        <p:nvPicPr>
          <p:cNvPr id="1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072198" y="3582000"/>
            <a:ext cx="2350427" cy="3276000"/>
          </a:xfrm>
          <a:prstGeom prst="rect">
            <a:avLst/>
          </a:prstGeom>
          <a:noFill/>
        </p:spPr>
      </p:pic>
      <p:pic>
        <p:nvPicPr>
          <p:cNvPr id="12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643438" y="3929066"/>
            <a:ext cx="1732947" cy="684000"/>
          </a:xfrm>
          <a:prstGeom prst="rect">
            <a:avLst/>
          </a:prstGeom>
          <a:noFill/>
        </p:spPr>
      </p:pic>
      <p:pic>
        <p:nvPicPr>
          <p:cNvPr id="9" name="~PP1087.WAV">
            <a:hlinkClick r:id="" action="ppaction://media"/>
          </p:cNvPr>
          <p:cNvPicPr>
            <a:picLocks noRot="1" noChangeAspect="1"/>
          </p:cNvPicPr>
          <p:nvPr>
            <a:wavAudioFile r:embed="rId1" name="~PP1087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857488" cy="228599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Тротуар – для пешеходов,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Здесь машинам нету хода!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Чуть повыше, чем дорога,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Пешеходные пути,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Чтобы все по тротуару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Без забот идти могли.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 машины не въезжали,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Пешеходов </a:t>
            </a:r>
            <a:r>
              <a:rPr lang="ru-RU" sz="1600" b="1" dirty="0" smtClean="0">
                <a:solidFill>
                  <a:srgbClr val="002060"/>
                </a:solidFill>
              </a:rPr>
              <a:t>не пугали!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2857496"/>
            <a:ext cx="87015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3143248"/>
            <a:ext cx="2071702" cy="2071702"/>
          </a:xfrm>
          <a:prstGeom prst="rect">
            <a:avLst/>
          </a:prstGeom>
          <a:noFill/>
        </p:spPr>
      </p:pic>
      <p:pic>
        <p:nvPicPr>
          <p:cNvPr id="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071802" y="3714752"/>
            <a:ext cx="2500330" cy="3276117"/>
          </a:xfrm>
          <a:prstGeom prst="rect">
            <a:avLst/>
          </a:prstGeom>
          <a:noFill/>
        </p:spPr>
      </p:pic>
      <p:pic>
        <p:nvPicPr>
          <p:cNvPr id="7" name="~PP2310.WAV">
            <a:hlinkClick r:id="" action="ppaction://media"/>
          </p:cNvPr>
          <p:cNvPicPr>
            <a:picLocks noRot="1" noChangeAspect="1"/>
          </p:cNvPicPr>
          <p:nvPr>
            <a:wavAudioFile r:embed="rId1" name="~PP2310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500298" cy="271462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И скорей по тротуару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Торопыжка побежал,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 пути всех пешеходов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Задевал он и толкал!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Почему он всех толкает,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Всех локтями задевает?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Торопыжке говорят: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«Перейди-ка в правый ряд!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Другим людям дай пройти,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Не мешайся на пути!»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870913"/>
            <a:ext cx="2214578" cy="2987087"/>
          </a:xfrm>
          <a:prstGeom prst="rect">
            <a:avLst/>
          </a:prstGeom>
          <a:noFill/>
        </p:spPr>
      </p:pic>
      <p:pic>
        <p:nvPicPr>
          <p:cNvPr id="5" name="~PP3783.WAV">
            <a:hlinkClick r:id="" action="ppaction://media"/>
          </p:cNvPr>
          <p:cNvPicPr>
            <a:picLocks noRot="1" noChangeAspect="1"/>
          </p:cNvPicPr>
          <p:nvPr>
            <a:wavAudioFile r:embed="rId1" name="~PP3783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5.27778E-6 -1.85185E-6 L 1.03958 -0.01042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829048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Извинился Торопыжка,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В правый ряд он перешёл.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 теперь идти мальчишке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Стало очень хорошо: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Он идёт со всеми вместе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одну сторону  шагает,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Никого из пешеходов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Торопыжка не толкает!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43702" y="3857604"/>
            <a:ext cx="2224444" cy="3000396"/>
          </a:xfrm>
          <a:prstGeom prst="rect">
            <a:avLst/>
          </a:prstGeom>
          <a:noFill/>
        </p:spPr>
      </p:pic>
      <p:pic>
        <p:nvPicPr>
          <p:cNvPr id="5" name="~PP2522.WAV">
            <a:hlinkClick r:id="" action="ppaction://media"/>
          </p:cNvPr>
          <p:cNvPicPr>
            <a:picLocks noRot="1" noChangeAspect="1"/>
          </p:cNvPicPr>
          <p:nvPr>
            <a:wavAudioFile r:embed="rId1" name="~PP2522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16667E-6 2.22222E-6 L -0.92934 2.22222E-6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7828" y="0"/>
            <a:ext cx="3686172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/>
              <a:t>Там, где движутся машины,</a:t>
            </a:r>
          </a:p>
          <a:p>
            <a:pPr>
              <a:buNone/>
            </a:pPr>
            <a:r>
              <a:rPr lang="ru-RU" sz="1600" b="1" dirty="0" smtClean="0"/>
              <a:t>Люди не должны ходить.</a:t>
            </a:r>
          </a:p>
          <a:p>
            <a:pPr>
              <a:buNone/>
            </a:pPr>
            <a:r>
              <a:rPr lang="ru-RU" sz="1600" b="1" dirty="0" smtClean="0"/>
              <a:t>Потому что очень просто</a:t>
            </a:r>
          </a:p>
          <a:p>
            <a:pPr>
              <a:buNone/>
            </a:pPr>
            <a:r>
              <a:rPr lang="ru-RU" sz="1600" b="1" dirty="0" smtClean="0"/>
              <a:t>Под машину угодить.</a:t>
            </a:r>
          </a:p>
          <a:p>
            <a:pPr>
              <a:buNone/>
            </a:pPr>
            <a:r>
              <a:rPr lang="ru-RU" sz="1600" b="1" dirty="0" smtClean="0"/>
              <a:t>На улице такое место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Проезжей частью </a:t>
            </a:r>
            <a:r>
              <a:rPr lang="ru-RU" sz="1600" b="1" dirty="0" smtClean="0"/>
              <a:t>называется,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И по проезжей части людям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Ходить строжайше запрещается!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857619" y="2807657"/>
            <a:ext cx="2155451" cy="2907335"/>
          </a:xfrm>
          <a:prstGeom prst="rect">
            <a:avLst/>
          </a:prstGeom>
          <a:noFill/>
        </p:spPr>
      </p:pic>
      <p:pic>
        <p:nvPicPr>
          <p:cNvPr id="5" name="~PP180.WAV">
            <a:hlinkClick r:id="" action="ppaction://media"/>
          </p:cNvPr>
          <p:cNvPicPr>
            <a:picLocks noRot="1" noChangeAspect="1"/>
          </p:cNvPicPr>
          <p:nvPr>
            <a:wavAudioFile r:embed="rId1" name="~PP180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976" y="0"/>
            <a:ext cx="3429024" cy="3143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Видишь белую полоску?</a:t>
            </a:r>
          </a:p>
          <a:p>
            <a:pPr>
              <a:buNone/>
            </a:pPr>
            <a:r>
              <a:rPr lang="ru-RU" sz="1600" b="1" dirty="0" smtClean="0"/>
              <a:t>Что она обозначает?</a:t>
            </a:r>
          </a:p>
          <a:p>
            <a:pPr>
              <a:buNone/>
            </a:pPr>
            <a:r>
              <a:rPr lang="ru-RU" sz="1600" b="1" dirty="0" smtClean="0"/>
              <a:t>Она полосы движенья</a:t>
            </a:r>
          </a:p>
          <a:p>
            <a:pPr>
              <a:buNone/>
            </a:pPr>
            <a:r>
              <a:rPr lang="ru-RU" sz="1600" b="1" dirty="0" smtClean="0"/>
              <a:t>Друг от друга отделяет.</a:t>
            </a:r>
          </a:p>
          <a:p>
            <a:pPr>
              <a:buNone/>
            </a:pPr>
            <a:r>
              <a:rPr lang="ru-RU" sz="1600" b="1" dirty="0" smtClean="0"/>
              <a:t>Для машин есть правил много – </a:t>
            </a:r>
          </a:p>
          <a:p>
            <a:pPr>
              <a:buNone/>
            </a:pPr>
            <a:r>
              <a:rPr lang="ru-RU" sz="1600" b="1" dirty="0" smtClean="0"/>
              <a:t>Знать их нужно  на дороге.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Но есть правило одно,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Очень важное оно: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Все водители должны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Держаться правой стороны!</a:t>
            </a:r>
          </a:p>
          <a:p>
            <a:pPr>
              <a:buNone/>
            </a:pPr>
            <a:endParaRPr lang="ru-RU" sz="1600" b="1" dirty="0"/>
          </a:p>
        </p:txBody>
      </p:sp>
      <p:pic>
        <p:nvPicPr>
          <p:cNvPr id="6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28" y="2928934"/>
            <a:ext cx="2571768" cy="3468875"/>
          </a:xfrm>
          <a:prstGeom prst="rect">
            <a:avLst/>
          </a:prstGeom>
          <a:noFill/>
        </p:spPr>
      </p:pic>
      <p:sp>
        <p:nvSpPr>
          <p:cNvPr id="8" name="Стрелка вправо 7"/>
          <p:cNvSpPr>
            <a:spLocks noChangeAspect="1"/>
          </p:cNvSpPr>
          <p:nvPr/>
        </p:nvSpPr>
        <p:spPr>
          <a:xfrm>
            <a:off x="5643570" y="4286256"/>
            <a:ext cx="1235546" cy="61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~PP1183.WAV">
            <a:hlinkClick r:id="" action="ppaction://media"/>
          </p:cNvPr>
          <p:cNvPicPr>
            <a:picLocks noRot="1" noChangeAspect="1"/>
          </p:cNvPicPr>
          <p:nvPr>
            <a:wavAudioFile r:embed="rId1" name="~PP1183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643438" y="3042000"/>
            <a:ext cx="2714644" cy="3816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93SPORT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4143380"/>
            <a:ext cx="2357454" cy="900000"/>
          </a:xfrm>
          <a:prstGeom prst="rect">
            <a:avLst/>
          </a:prstGeom>
          <a:noFill/>
        </p:spPr>
      </p:pic>
      <p:pic>
        <p:nvPicPr>
          <p:cNvPr id="1028" name="Picture 4" descr="D:\МАМА\детские презентации\азбука\avto\94SUPRA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4143380"/>
            <a:ext cx="4007440" cy="1332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43702" y="1"/>
            <a:ext cx="2500298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Возле края тротуара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Торопыжка наш стоит.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На высокий дом красивый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Через улицу глядит.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Там цветочный магазин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На всей улице – один!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Очень хочет Торопыжка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Машеньке цветы купить.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Чтоб потом на дне рожденья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Всех приятно удивить.</a:t>
            </a:r>
          </a:p>
          <a:p>
            <a:endParaRPr lang="ru-RU" sz="1400" b="1" dirty="0">
              <a:solidFill>
                <a:srgbClr val="7030A0"/>
              </a:solidFill>
            </a:endParaRPr>
          </a:p>
          <a:p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3702" y="0"/>
            <a:ext cx="2386294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Как пройти через дорогу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Торопыжке в магазин?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Очень, очень, очень, много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На его пути машин!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Может, стоит расспросить,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Где и как переходить?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Торопыжка не такой!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Он на всё махнул рукой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 через дорогу прямо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К магазину побежал.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034" name="Picture 10" descr="D:\МАМА\детские презентации\азбука\авто\tehno0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28596" y="5000636"/>
            <a:ext cx="4666745" cy="165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15140" y="0"/>
            <a:ext cx="2372316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это время на дороге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Появился самосвал.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Шофёр мальчика увидел,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Самосвал остановил,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А не то бы Торопыжка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Под колёса угодил.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Говорит ему шофёр: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Паренёк, ты больно скор!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Без оглядки ты бежишь –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Под машину угодишь!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Вот послушай, объясню я,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Как тебе себя вести.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D:\МАМА\клипарт\full\CONSTRUCTION\CONSTRCT1\CN010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-142908" y="2857496"/>
            <a:ext cx="5087438" cy="2880000"/>
          </a:xfrm>
          <a:prstGeom prst="rect">
            <a:avLst/>
          </a:prstGeom>
          <a:noFill/>
        </p:spPr>
      </p:pic>
      <p:pic>
        <p:nvPicPr>
          <p:cNvPr id="2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2718000"/>
            <a:ext cx="2150328" cy="4140000"/>
          </a:xfrm>
          <a:prstGeom prst="rect">
            <a:avLst/>
          </a:prstGeom>
          <a:noFill/>
        </p:spPr>
      </p:pic>
      <p:pic>
        <p:nvPicPr>
          <p:cNvPr id="11" name="~PP908.WAV">
            <a:hlinkClick r:id="" action="ppaction://media"/>
          </p:cNvPr>
          <p:cNvPicPr>
            <a:picLocks noRot="1" noChangeAspect="1"/>
          </p:cNvPicPr>
          <p:nvPr>
            <a:wavAudioFile r:embed="rId1" name="~PP908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022E-16 7.40741E-7 L -0.06181 -0.095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500"/>
                            </p:stCondLst>
                            <p:childTnLst>
                              <p:par>
                                <p:cTn id="5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1.61462E-6 L 0.05642 0.0511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00420" cy="21145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Перед вами –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Сорванец и шалунишка!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весёлый, озорной,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Непоседливый, смешной.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Всем хорош, но вот беда –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торопится всегда!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00694" y="2643182"/>
            <a:ext cx="2857520" cy="4016843"/>
          </a:xfrm>
          <a:prstGeom prst="rect">
            <a:avLst/>
          </a:prstGeom>
          <a:noFill/>
        </p:spPr>
      </p:pic>
      <p:pic>
        <p:nvPicPr>
          <p:cNvPr id="5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0364" y="5286388"/>
            <a:ext cx="1838131" cy="1428760"/>
          </a:xfrm>
          <a:prstGeom prst="rect">
            <a:avLst/>
          </a:prstGeom>
          <a:noFill/>
        </p:spPr>
      </p:pic>
      <p:pic>
        <p:nvPicPr>
          <p:cNvPr id="7" name="Picture 8" descr="illustration_tech_1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8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786710" y="6199133"/>
            <a:ext cx="1071538" cy="658867"/>
          </a:xfrm>
          <a:prstGeom prst="rect">
            <a:avLst/>
          </a:prstGeom>
          <a:noFill/>
        </p:spPr>
      </p:pic>
      <p:pic>
        <p:nvPicPr>
          <p:cNvPr id="10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357554" y="1643050"/>
            <a:ext cx="862037" cy="857369"/>
          </a:xfrm>
          <a:prstGeom prst="rect">
            <a:avLst/>
          </a:prstGeom>
          <a:noFill/>
        </p:spPr>
      </p:pic>
      <p:pic>
        <p:nvPicPr>
          <p:cNvPr id="9" name="~PP1842.WAV">
            <a:hlinkClick r:id="" action="ppaction://media"/>
          </p:cNvPr>
          <p:cNvPicPr>
            <a:picLocks noRot="1" noChangeAspect="1"/>
          </p:cNvPicPr>
          <p:nvPr>
            <a:wavAudioFile r:embed="rId1" name="~PP1842.WAV"/>
          </p:nvPr>
        </p:nvPicPr>
        <p:blipFill>
          <a:blip r:embed="rId9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643438" y="3042000"/>
            <a:ext cx="2714644" cy="3816000"/>
          </a:xfrm>
          <a:prstGeom prst="rect">
            <a:avLst/>
          </a:prstGeom>
          <a:noFill/>
        </p:spPr>
      </p:pic>
      <p:pic>
        <p:nvPicPr>
          <p:cNvPr id="3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43174" y="2500306"/>
            <a:ext cx="2150328" cy="4140000"/>
          </a:xfrm>
          <a:prstGeom prst="rect">
            <a:avLst/>
          </a:prstGeom>
          <a:noFill/>
        </p:spPr>
      </p:pic>
      <p:pic>
        <p:nvPicPr>
          <p:cNvPr id="2050" name="Picture 2" descr="D:\МАМА\клипарт\5.17.1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14744" y="1142984"/>
            <a:ext cx="1181100" cy="12001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388" y="0"/>
            <a:ext cx="271461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-Чтоб ты мог дорогу эту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Безопасно перейти,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Есть подземный переход –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Он тебя переведёт.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Видишь – знак вон там висит.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Этот знак всем говорит: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«Чтоб в беду не угодить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Нужно здесь переходить.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~PP2693.WAV">
            <a:hlinkClick r:id="" action="ppaction://media"/>
          </p:cNvPr>
          <p:cNvPicPr>
            <a:picLocks noRot="1" noChangeAspect="1"/>
          </p:cNvPicPr>
          <p:nvPr>
            <a:wavAudioFile r:embed="rId1" name="~PP2693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857884" y="2857496"/>
            <a:ext cx="2714644" cy="3816000"/>
          </a:xfrm>
          <a:prstGeom prst="rect">
            <a:avLst/>
          </a:prstGeom>
          <a:noFill/>
        </p:spPr>
      </p:pic>
      <p:pic>
        <p:nvPicPr>
          <p:cNvPr id="3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85852" y="2718000"/>
            <a:ext cx="2150328" cy="4140000"/>
          </a:xfrm>
          <a:prstGeom prst="rect">
            <a:avLst/>
          </a:prstGeom>
          <a:noFill/>
        </p:spPr>
      </p:pic>
      <p:pic>
        <p:nvPicPr>
          <p:cNvPr id="3074" name="Picture 2" descr="D:\МАМА\клипарт\zjm8gf6rwy4ex7n0qui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6" y="214290"/>
            <a:ext cx="1422720" cy="14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339490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-А вот обычный переход.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По нему идёт народ.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Здесь специальная разметка,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«Зеброю» зовётся метко!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Белые полоски тут через улицу ведут.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Знак «Пешеходный переход»,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Где на зебре пешеход,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Ты на улице найди и под ним переходи.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612977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Не дослушал Торопыжка,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Сразу к зебре он спешит.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Стой! – шофёр ему кричит.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- Ты куда так побежал?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Я не всё тебе сказал: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-К зебре подошёл – и жди,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Не спеши вперёд идти: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Ты налево погляди,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Если нет машин – иди.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Полдороги перейди – и немного подожди.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Вправо смотришь – нет машин.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Всё, шагай в свой магазин.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7" name="Стрелка влево 6"/>
          <p:cNvSpPr>
            <a:spLocks noChangeAspect="1"/>
          </p:cNvSpPr>
          <p:nvPr/>
        </p:nvSpPr>
        <p:spPr>
          <a:xfrm>
            <a:off x="3571868" y="3786190"/>
            <a:ext cx="1235546" cy="612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>
            <a:spLocks noChangeAspect="1"/>
          </p:cNvSpPr>
          <p:nvPr/>
        </p:nvSpPr>
        <p:spPr>
          <a:xfrm>
            <a:off x="3714744" y="2714620"/>
            <a:ext cx="1235546" cy="61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D:\МАМА\клипарт\d7319881604b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768" y="928670"/>
            <a:ext cx="959277" cy="1404000"/>
          </a:xfrm>
          <a:prstGeom prst="rect">
            <a:avLst/>
          </a:prstGeom>
          <a:noFill/>
        </p:spPr>
      </p:pic>
      <p:pic>
        <p:nvPicPr>
          <p:cNvPr id="10" name="~PP584.WAV">
            <a:hlinkClick r:id="" action="ppaction://media"/>
          </p:cNvPr>
          <p:cNvPicPr>
            <a:picLocks noRot="1" noChangeAspect="1"/>
          </p:cNvPicPr>
          <p:nvPr>
            <a:wavAudioFile r:embed="rId1" name="~PP584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14965 -0.13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85456" y="1643050"/>
            <a:ext cx="2458544" cy="345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0"/>
            <a:ext cx="4071933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шофёр его учил,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поступил: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Слева нет машин – вперёд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наш идёт.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Полдороги позади, полдороги впереди.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вправо смотрит,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Продолжает переход.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Появляется машина и не замедляет ход!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Что же делать Торопыжке?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Постоять? Назад идти?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с машиной разминуться и дорогу перейти?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D:\МАМА\детские презентации\азбука\авто\tehno0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80000">
            <a:off x="169082" y="3612651"/>
            <a:ext cx="4328620" cy="1548000"/>
          </a:xfrm>
          <a:prstGeom prst="rect">
            <a:avLst/>
          </a:prstGeom>
          <a:noFill/>
        </p:spPr>
      </p:pic>
      <p:pic>
        <p:nvPicPr>
          <p:cNvPr id="5" name="~PP2927.WAV">
            <a:hlinkClick r:id="" action="ppaction://media"/>
          </p:cNvPr>
          <p:cNvPicPr>
            <a:picLocks noRot="1" noChangeAspect="1"/>
          </p:cNvPicPr>
          <p:nvPr>
            <a:wavAudioFile r:embed="rId1" name="~PP2927.WAV"/>
          </p:nvPr>
        </p:nvPicPr>
        <p:blipFill>
          <a:blip r:embed="rId6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38889E-6 -3.33333E-6 L -0.17639 0.115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1604" y="2357430"/>
            <a:ext cx="2470678" cy="345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29454" y="0"/>
            <a:ext cx="221454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Вдруг он видит: на асфальте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Островочек нарисован.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Для спасенья пешеходов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Островочек этот создан.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 островочку поскорее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Торопыжка подбежал.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Пока путь освободится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Он спокойно подождал.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142976" y="4500570"/>
            <a:ext cx="484632" cy="9784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666.WAV">
            <a:hlinkClick r:id="" action="ppaction://media"/>
          </p:cNvPr>
          <p:cNvPicPr>
            <a:picLocks noRot="1" noChangeAspect="1"/>
          </p:cNvPicPr>
          <p:nvPr>
            <a:wavAudioFile r:embed="rId1" name="~PP1666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429520" y="2571744"/>
            <a:ext cx="1575838" cy="216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35755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Вот, закончив переход,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 магазину он идёт.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~PP396.WAV">
            <a:hlinkClick r:id="" action="ppaction://media"/>
          </p:cNvPr>
          <p:cNvPicPr>
            <a:picLocks noRot="1" noChangeAspect="1"/>
          </p:cNvPicPr>
          <p:nvPr>
            <a:wavAudioFile r:embed="rId1" name="~PP396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41806 0.0407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84226" y="1854000"/>
            <a:ext cx="3559774" cy="500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714612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Здесь цветов красивых много –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мимоза-недотрога,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фиалки, и тюльпаны,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чего тут только нет!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Торопыжка выбрал Маше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Замечательный букет!</a:t>
            </a:r>
            <a:endParaRPr lang="ru-RU" sz="14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500000">
            <a:off x="4399903" y="3088803"/>
            <a:ext cx="2579735" cy="21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441710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Но ещё подарок Маше Торопыжка не купил.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И про магазин «Игрушки» он у продавца спросил.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Улыбнулся продавец: «Ах, какой ты молодец!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Чтобы в магазин «Игрушки» поскорей тебе пройти,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Через шумный </a:t>
            </a:r>
            <a:r>
              <a:rPr lang="ru-RU" sz="1400" b="1" dirty="0" smtClean="0">
                <a:solidFill>
                  <a:srgbClr val="C00000"/>
                </a:solidFill>
              </a:rPr>
              <a:t>перекрёсток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тебе надо перейти!»</a:t>
            </a:r>
          </a:p>
          <a:p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D:\МАМА\клипарт\full\EDUCATION\EDCATION1\ED0529.WMF"/>
          <p:cNvPicPr>
            <a:picLocks noChangeAspect="1" noChangeArrowheads="1"/>
          </p:cNvPicPr>
          <p:nvPr/>
        </p:nvPicPr>
        <p:blipFill>
          <a:blip r:embed="rId6" cstate="email"/>
          <a:srcRect r="13915"/>
          <a:stretch>
            <a:fillRect/>
          </a:stretch>
        </p:blipFill>
        <p:spPr bwMode="auto">
          <a:xfrm>
            <a:off x="2428860" y="1428736"/>
            <a:ext cx="2286016" cy="5256000"/>
          </a:xfrm>
          <a:prstGeom prst="rect">
            <a:avLst/>
          </a:prstGeom>
          <a:noFill/>
        </p:spPr>
      </p:pic>
      <p:pic>
        <p:nvPicPr>
          <p:cNvPr id="7" name="~PP3972.WAV">
            <a:hlinkClick r:id="" action="ppaction://media"/>
          </p:cNvPr>
          <p:cNvPicPr>
            <a:picLocks noRot="1" noChangeAspect="1"/>
          </p:cNvPicPr>
          <p:nvPr>
            <a:wavAudioFile r:embed="rId1" name="~PP3972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357686" y="142852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500000">
            <a:off x="3755309" y="677851"/>
            <a:ext cx="1442909" cy="118800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авто\479358bc112c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85786" y="1928802"/>
            <a:ext cx="2786082" cy="1440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95CHEROK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57818" y="2071678"/>
            <a:ext cx="3143272" cy="1656000"/>
          </a:xfrm>
          <a:prstGeom prst="rect">
            <a:avLst/>
          </a:prstGeom>
          <a:noFill/>
        </p:spPr>
      </p:pic>
      <p:pic>
        <p:nvPicPr>
          <p:cNvPr id="1029" name="Picture 5" descr="D:\МАМА\клипарт\7e8dcf5aab3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15272" y="1928802"/>
            <a:ext cx="1295200" cy="2304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500298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Что такое «Перекрёсток»? –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размышляет.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Он с букетиком для Маши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Вдоль по улице шагает.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Смотрит – улица с другою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Впереди пересекается,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 пересеченье это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Перекрёстком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называется!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4" descr="Увеличить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00430" y="3786190"/>
            <a:ext cx="1590675" cy="2857500"/>
          </a:xfrm>
          <a:prstGeom prst="rect">
            <a:avLst/>
          </a:prstGeom>
          <a:noFill/>
        </p:spPr>
      </p:pic>
      <p:pic>
        <p:nvPicPr>
          <p:cNvPr id="11" name="~PP739.WAV">
            <a:hlinkClick r:id="" action="ppaction://media"/>
          </p:cNvPr>
          <p:cNvPicPr>
            <a:picLocks noRot="1" noChangeAspect="1"/>
          </p:cNvPicPr>
          <p:nvPr>
            <a:wavAudioFile r:embed="rId1" name="~PP739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2066" y="3143248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500000">
            <a:off x="4398250" y="3749684"/>
            <a:ext cx="1442909" cy="118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15140" y="0"/>
            <a:ext cx="242886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Чтобы возле перекрёстка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Ты дорогу перешёл,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Все цвета у светофора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Нужно помнить хорошо!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Загорелся </a:t>
            </a:r>
            <a:r>
              <a:rPr lang="ru-RU" sz="1400" b="1" dirty="0" smtClean="0">
                <a:solidFill>
                  <a:srgbClr val="FF0000"/>
                </a:solidFill>
              </a:rPr>
              <a:t>красный</a:t>
            </a:r>
            <a:r>
              <a:rPr lang="ru-RU" sz="1400" b="1" dirty="0" smtClean="0">
                <a:solidFill>
                  <a:srgbClr val="C00000"/>
                </a:solidFill>
              </a:rPr>
              <a:t> свет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Пешеходам хода нет!</a:t>
            </a:r>
          </a:p>
          <a:p>
            <a:r>
              <a:rPr lang="ru-RU" sz="1400" b="1" dirty="0" smtClean="0">
                <a:solidFill>
                  <a:srgbClr val="FFFF00"/>
                </a:solidFill>
              </a:rPr>
              <a:t>Жёлтый</a:t>
            </a:r>
            <a:r>
              <a:rPr lang="ru-RU" sz="1400" b="1" dirty="0" smtClean="0">
                <a:solidFill>
                  <a:srgbClr val="C00000"/>
                </a:solidFill>
              </a:rPr>
              <a:t> – значит, подожди,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</a:t>
            </a:r>
            <a:r>
              <a:rPr lang="ru-RU" sz="1400" b="1" dirty="0" smtClean="0">
                <a:solidFill>
                  <a:srgbClr val="00B050"/>
                </a:solidFill>
              </a:rPr>
              <a:t>зелёный</a:t>
            </a:r>
            <a:r>
              <a:rPr lang="ru-RU" sz="1400" b="1" dirty="0" smtClean="0">
                <a:solidFill>
                  <a:srgbClr val="C00000"/>
                </a:solidFill>
              </a:rPr>
              <a:t> свет – иди!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285720" y="500042"/>
            <a:ext cx="1224000" cy="122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285720" y="1714488"/>
            <a:ext cx="1224000" cy="122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285720" y="3071810"/>
            <a:ext cx="1224000" cy="1224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МАМА\клипарт\post-56918-125096496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00232" y="3357562"/>
            <a:ext cx="1230000" cy="2160000"/>
          </a:xfrm>
          <a:prstGeom prst="rect">
            <a:avLst/>
          </a:prstGeom>
          <a:noFill/>
        </p:spPr>
      </p:pic>
      <p:pic>
        <p:nvPicPr>
          <p:cNvPr id="2051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00892" y="3000372"/>
            <a:ext cx="1791765" cy="255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0"/>
            <a:ext cx="452707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Торопыжка торопился, он про правила забыл,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И на красный свет помчался, побежал, что было сил.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Закричали пешеходы: «Мальчуган, куда бежишь?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Ты же так легко и просто под машину угодишь.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Чтобы время перехода мог ты правильно узнать,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У большого светофора надо маленький искать.</a:t>
            </a: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1" name="~PP3275.WAV">
            <a:hlinkClick r:id="" action="ppaction://media"/>
          </p:cNvPr>
          <p:cNvPicPr>
            <a:picLocks noRot="1" noChangeAspect="1"/>
          </p:cNvPicPr>
          <p:nvPr>
            <a:wavAudioFile r:embed="rId1" name="~PP3275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53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53" presetClass="entr" presetSubtype="0" fill="hold" grpId="4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0.23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312 0.223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25 0.03958 L 4.72222E-6 7.40741E-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12 0.03889 L -8.33333E-7 -4.44444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7" grpId="0" animBg="1"/>
      <p:bldP spid="7" grpId="1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223266" y="1643050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500000">
            <a:off x="6612829" y="2320925"/>
            <a:ext cx="1442909" cy="118800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skazka_o_gerebenke4_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85984" y="2714620"/>
            <a:ext cx="1571625" cy="26955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2500298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- Посмотри-ка, у него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Есть два глазика всего: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Если красный глаз горит,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Человечек в нём стоит.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Значит, надо переждать,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У дороги постоять.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Светофор свой цвет меняет,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Глаз зелёный зажигает.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Человечек в нём идёт –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Всё, свободен переход!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14744" y="142852"/>
            <a:ext cx="1791765" cy="2556000"/>
          </a:xfrm>
          <a:prstGeom prst="rect">
            <a:avLst/>
          </a:prstGeom>
          <a:noFill/>
        </p:spPr>
      </p:pic>
      <p:sp>
        <p:nvSpPr>
          <p:cNvPr id="7" name="Стрелка влево 6"/>
          <p:cNvSpPr>
            <a:spLocks noChangeAspect="1"/>
          </p:cNvSpPr>
          <p:nvPr/>
        </p:nvSpPr>
        <p:spPr>
          <a:xfrm>
            <a:off x="3857621" y="3000372"/>
            <a:ext cx="1526262" cy="756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>
            <a:spLocks noChangeAspect="1"/>
          </p:cNvSpPr>
          <p:nvPr/>
        </p:nvSpPr>
        <p:spPr>
          <a:xfrm>
            <a:off x="3929058" y="4357694"/>
            <a:ext cx="1526262" cy="7560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142852"/>
            <a:ext cx="222458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Вот зелёный человечек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Загорелся впереди.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Торопыжка перекрёсток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Наконец-то смог пройти.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~PP862.WAV">
            <a:hlinkClick r:id="" action="ppaction://media"/>
          </p:cNvPr>
          <p:cNvPicPr>
            <a:picLocks noRot="1" noChangeAspect="1"/>
          </p:cNvPicPr>
          <p:nvPr>
            <a:wavAudioFile r:embed="rId1" name="~PP862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53" presetClass="exit" presetSubtype="0" fill="hold" grpId="1" nodeType="after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xit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40955 0.3780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18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0.39652 0.3585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786314" y="2285992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220000">
            <a:off x="7039543" y="4110492"/>
            <a:ext cx="1661534" cy="136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0"/>
            <a:ext cx="2714612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 детский магазин «Игрушки»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Торопыжка забегает.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Надо поспешить мальчишке,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не то он опоздает!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 купил там Торопыжка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Машеньке в подарок мишку!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3714752"/>
            <a:ext cx="1831591" cy="2232000"/>
          </a:xfrm>
          <a:prstGeom prst="rect">
            <a:avLst/>
          </a:prstGeom>
          <a:noFill/>
        </p:spPr>
      </p:pic>
      <p:pic>
        <p:nvPicPr>
          <p:cNvPr id="6" name="~PP462.WAV">
            <a:hlinkClick r:id="" action="ppaction://media"/>
          </p:cNvPr>
          <p:cNvPicPr>
            <a:picLocks noRot="1" noChangeAspect="1"/>
          </p:cNvPicPr>
          <p:nvPr>
            <a:wavAudioFile r:embed="rId1" name="~PP462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686172" cy="900106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Сидел дома Торопыжка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смотрел картинки в книжке.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714620"/>
            <a:ext cx="1785950" cy="1143008"/>
          </a:xfrm>
          <a:prstGeom prst="rect">
            <a:avLst/>
          </a:prstGeom>
          <a:noFill/>
        </p:spPr>
      </p:pic>
      <p:pic>
        <p:nvPicPr>
          <p:cNvPr id="8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36" y="4143380"/>
            <a:ext cx="1785950" cy="1531287"/>
          </a:xfrm>
          <a:prstGeom prst="rect">
            <a:avLst/>
          </a:prstGeom>
          <a:noFill/>
        </p:spPr>
      </p:pic>
      <p:pic>
        <p:nvPicPr>
          <p:cNvPr id="10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429256" y="3929066"/>
            <a:ext cx="3071834" cy="1460586"/>
          </a:xfrm>
          <a:prstGeom prst="rect">
            <a:avLst/>
          </a:prstGeom>
          <a:noFill/>
        </p:spPr>
      </p:pic>
      <p:pic>
        <p:nvPicPr>
          <p:cNvPr id="11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643570" y="1357298"/>
            <a:ext cx="2714644" cy="2500330"/>
          </a:xfrm>
          <a:prstGeom prst="rect">
            <a:avLst/>
          </a:prstGeom>
          <a:noFill/>
        </p:spPr>
      </p:pic>
      <p:pic>
        <p:nvPicPr>
          <p:cNvPr id="13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5357826"/>
            <a:ext cx="1643074" cy="1277144"/>
          </a:xfrm>
          <a:prstGeom prst="rect">
            <a:avLst/>
          </a:prstGeom>
          <a:noFill/>
        </p:spPr>
      </p:pic>
      <p:pic>
        <p:nvPicPr>
          <p:cNvPr id="15" name="Picture 8" descr="illustration_tech_11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16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929586" y="6243039"/>
            <a:ext cx="1000132" cy="614961"/>
          </a:xfrm>
          <a:prstGeom prst="rect">
            <a:avLst/>
          </a:prstGeom>
          <a:noFill/>
        </p:spPr>
      </p:pic>
      <p:pic>
        <p:nvPicPr>
          <p:cNvPr id="19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357554" y="1571612"/>
            <a:ext cx="927413" cy="922391"/>
          </a:xfrm>
          <a:prstGeom prst="rect">
            <a:avLst/>
          </a:prstGeom>
          <a:noFill/>
        </p:spPr>
      </p:pic>
      <p:pic>
        <p:nvPicPr>
          <p:cNvPr id="3076" name="Picture 4" descr="http://s49.radikal.ru/i123/0908/5b/b940ac4ce325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429388" y="3357562"/>
            <a:ext cx="1245714" cy="571504"/>
          </a:xfrm>
          <a:prstGeom prst="rect">
            <a:avLst/>
          </a:prstGeom>
          <a:noFill/>
        </p:spPr>
      </p:pic>
      <p:pic>
        <p:nvPicPr>
          <p:cNvPr id="12" name="~PP619.WAV">
            <a:hlinkClick r:id="" action="ppaction://media"/>
          </p:cNvPr>
          <p:cNvPicPr>
            <a:picLocks noRot="1" noChangeAspect="1"/>
          </p:cNvPicPr>
          <p:nvPr>
            <a:wavAudioFile r:embed="rId1" name="~PP619.WAV"/>
          </p:nvPr>
        </p:nvPicPr>
        <p:blipFill>
          <a:blip r:embed="rId13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000496" y="2034000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220000">
            <a:off x="6325163" y="3896179"/>
            <a:ext cx="1661534" cy="1368000"/>
          </a:xfrm>
          <a:prstGeom prst="rect">
            <a:avLst/>
          </a:prstGeom>
          <a:noFill/>
        </p:spPr>
      </p:pic>
      <p:pic>
        <p:nvPicPr>
          <p:cNvPr id="4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00430" y="3429000"/>
            <a:ext cx="1831591" cy="223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8" y="0"/>
            <a:ext cx="342899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 с цветами, и с подарком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по улице идёт.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Правил много теперь знает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Образцовый пешеход!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~PP1080.WAV">
            <a:hlinkClick r:id="" action="ppaction://media"/>
          </p:cNvPr>
          <p:cNvPicPr>
            <a:picLocks noRot="1" noChangeAspect="1"/>
          </p:cNvPicPr>
          <p:nvPr>
            <a:wavAudioFile r:embed="rId1" name="~PP1080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786050" cy="285749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 вдруг Машенька звонит,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Торопыжке говорит: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 меня сегодня праздник,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исполнилось шесть лет.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Приглашаю тебя в гости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на праздничный обед!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 торт мне испекла,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друзей всех позвала.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Торопыжка, приходи,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забудь – начало в три!»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картинки\фоны\дорога\a01aa1f2126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643182"/>
            <a:ext cx="2857488" cy="4008228"/>
          </a:xfrm>
          <a:prstGeom prst="rect">
            <a:avLst/>
          </a:prstGeom>
          <a:noFill/>
        </p:spPr>
      </p:pic>
      <p:pic>
        <p:nvPicPr>
          <p:cNvPr id="6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3042" y="2857496"/>
            <a:ext cx="687204" cy="794248"/>
          </a:xfrm>
          <a:prstGeom prst="rect">
            <a:avLst/>
          </a:prstGeom>
          <a:noFill/>
        </p:spPr>
      </p:pic>
      <p:pic>
        <p:nvPicPr>
          <p:cNvPr id="7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14612" y="2571744"/>
            <a:ext cx="687204" cy="794248"/>
          </a:xfrm>
          <a:prstGeom prst="rect">
            <a:avLst/>
          </a:prstGeom>
          <a:noFill/>
        </p:spPr>
      </p:pic>
      <p:pic>
        <p:nvPicPr>
          <p:cNvPr id="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43570" y="2643182"/>
            <a:ext cx="687204" cy="794248"/>
          </a:xfrm>
          <a:prstGeom prst="rect">
            <a:avLst/>
          </a:prstGeom>
          <a:noFill/>
        </p:spPr>
      </p:pic>
      <p:pic>
        <p:nvPicPr>
          <p:cNvPr id="1033" name="Picture 9" descr="D:\картинки\торопыжка\33f9fabcea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1928802"/>
            <a:ext cx="1972186" cy="1795364"/>
          </a:xfrm>
          <a:prstGeom prst="rect">
            <a:avLst/>
          </a:prstGeom>
          <a:noFill/>
        </p:spPr>
      </p:pic>
      <p:pic>
        <p:nvPicPr>
          <p:cNvPr id="1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3000372"/>
            <a:ext cx="687204" cy="794248"/>
          </a:xfrm>
          <a:prstGeom prst="rect">
            <a:avLst/>
          </a:prstGeom>
          <a:noFill/>
        </p:spPr>
      </p:pic>
      <p:pic>
        <p:nvPicPr>
          <p:cNvPr id="9" name="~PP3215.WAV">
            <a:hlinkClick r:id="" action="ppaction://media"/>
          </p:cNvPr>
          <p:cNvPicPr>
            <a:picLocks noRot="1" noChangeAspect="1"/>
          </p:cNvPicPr>
          <p:nvPr>
            <a:wavAudioFile r:embed="rId1" name="~PP3215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57554" cy="22574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Нарядился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Надел новые штанишки.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на день рожденья к Маше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Он отправился скорей,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Чтобы Машеньку поздравить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Самым первым из друзей!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2066" y="2714620"/>
            <a:ext cx="3071834" cy="4143380"/>
          </a:xfrm>
          <a:prstGeom prst="rect">
            <a:avLst/>
          </a:prstGeom>
          <a:noFill/>
        </p:spPr>
      </p:pic>
      <p:pic>
        <p:nvPicPr>
          <p:cNvPr id="5" name="~PP3206.WAV">
            <a:hlinkClick r:id="" action="ppaction://media"/>
          </p:cNvPr>
          <p:cNvPicPr>
            <a:picLocks noRot="1" noChangeAspect="1"/>
          </p:cNvPicPr>
          <p:nvPr>
            <a:wavAudioFile r:embed="rId1" name="~PP3206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543296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Вот на улицу вприпрыжку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Выбегает Торопыжка.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По асфальту шуршат шины  -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Едут разные машины.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98" y="2571744"/>
            <a:ext cx="2714644" cy="378619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avto\93SPORT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3429000"/>
            <a:ext cx="3445779" cy="1152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AMBULAN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643306" y="2714620"/>
            <a:ext cx="1928826" cy="1080000"/>
          </a:xfrm>
          <a:prstGeom prst="rect">
            <a:avLst/>
          </a:prstGeom>
          <a:noFill/>
        </p:spPr>
      </p:pic>
      <p:pic>
        <p:nvPicPr>
          <p:cNvPr id="6" name="~PP2652.WAV">
            <a:hlinkClick r:id="" action="ppaction://media"/>
          </p:cNvPr>
          <p:cNvPicPr>
            <a:picLocks noRot="1" noChangeAspect="1"/>
          </p:cNvPicPr>
          <p:nvPr>
            <a:wavAudioFile r:embed="rId1" name="~PP2652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28982" cy="161448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Есть машины </a:t>
            </a:r>
            <a:r>
              <a:rPr lang="ru-RU" sz="1800" b="1" dirty="0" smtClean="0">
                <a:solidFill>
                  <a:srgbClr val="FF0000"/>
                </a:solidFill>
              </a:rPr>
              <a:t>легковые,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размерам небольшие.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Очень быстро они мчатся,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Даже птице не угнаться.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714620"/>
            <a:ext cx="2928958" cy="3950664"/>
          </a:xfrm>
          <a:prstGeom prst="rect">
            <a:avLst/>
          </a:prstGeom>
          <a:noFill/>
        </p:spPr>
      </p:pic>
      <p:pic>
        <p:nvPicPr>
          <p:cNvPr id="5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57610" cy="1543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 А вот это – </a:t>
            </a:r>
            <a:r>
              <a:rPr lang="ru-RU" sz="1800" b="1" dirty="0" smtClean="0">
                <a:solidFill>
                  <a:srgbClr val="FF0000"/>
                </a:solidFill>
              </a:rPr>
              <a:t>грузовик.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Он могуч, силён, как бык.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У него огромный кузов.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Кузов – для различных грузов!</a:t>
            </a:r>
            <a:endParaRPr lang="ru-RU" sz="1800" b="1" dirty="0">
              <a:solidFill>
                <a:srgbClr val="3333CC"/>
              </a:solidFill>
            </a:endParaRPr>
          </a:p>
        </p:txBody>
      </p:sp>
      <p:pic>
        <p:nvPicPr>
          <p:cNvPr id="5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66" y="2714620"/>
            <a:ext cx="3071834" cy="4143380"/>
          </a:xfrm>
          <a:prstGeom prst="rect">
            <a:avLst/>
          </a:prstGeom>
          <a:noFill/>
        </p:spPr>
      </p:pic>
      <p:pic>
        <p:nvPicPr>
          <p:cNvPr id="4" name="~PP449.WAV">
            <a:hlinkClick r:id="" action="ppaction://media"/>
          </p:cNvPr>
          <p:cNvPicPr>
            <a:picLocks noRot="1" noChangeAspect="1"/>
          </p:cNvPicPr>
          <p:nvPr>
            <a:wavAudioFile r:embed="rId1" name="~PP449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71858" cy="24003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Это что, велосипед?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Нет дверей, кабины нет!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Лихо мчится, тарахтит,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Вдоль по улице летит,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Быстрей всех машин несётся,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Мотоциклом</a:t>
            </a:r>
            <a:r>
              <a:rPr lang="ru-RU" sz="1600" b="1" dirty="0" smtClean="0">
                <a:solidFill>
                  <a:srgbClr val="7030A0"/>
                </a:solidFill>
              </a:rPr>
              <a:t> он зовётся.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Сидит, как всадник на коне,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Водитель на его спине!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922.WAV">
            <a:hlinkClick r:id="" action="ppaction://media"/>
          </p:cNvPr>
          <p:cNvPicPr>
            <a:picLocks noRot="1" noChangeAspect="1"/>
          </p:cNvPicPr>
          <p:nvPr>
            <a:wavAudioFile r:embed="rId1" name="~PP2922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1234</Words>
  <Application>Microsoft Office PowerPoint</Application>
  <PresentationFormat>Экран (4:3)</PresentationFormat>
  <Paragraphs>255</Paragraphs>
  <Slides>30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«Про  правила  дорожного движения»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Алексей</cp:lastModifiedBy>
  <cp:revision>52</cp:revision>
  <dcterms:created xsi:type="dcterms:W3CDTF">2009-10-12T16:39:15Z</dcterms:created>
  <dcterms:modified xsi:type="dcterms:W3CDTF">2021-08-10T03:59:49Z</dcterms:modified>
</cp:coreProperties>
</file>